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autoCompressPictures="0">
  <p:sldMasterIdLst>
    <p:sldMasterId id="2147483648" r:id="rId1"/>
  </p:sldMasterIdLst>
  <p:notesMasterIdLst>
    <p:notesMasterId r:id="rId18"/>
  </p:notesMasterIdLst>
  <p:sldIdLst>
    <p:sldId id="256" r:id="rId2"/>
    <p:sldId id="274" r:id="rId3"/>
    <p:sldId id="276" r:id="rId4"/>
    <p:sldId id="257" r:id="rId5"/>
    <p:sldId id="263" r:id="rId6"/>
    <p:sldId id="264" r:id="rId7"/>
    <p:sldId id="265" r:id="rId8"/>
    <p:sldId id="266" r:id="rId9"/>
    <p:sldId id="267" r:id="rId10"/>
    <p:sldId id="268" r:id="rId11"/>
    <p:sldId id="269" r:id="rId12"/>
    <p:sldId id="270" r:id="rId13"/>
    <p:sldId id="275" r:id="rId14"/>
    <p:sldId id="272" r:id="rId15"/>
    <p:sldId id="271" r:id="rId16"/>
    <p:sldId id="262" r:id="rId17"/>
  </p:sldIdLst>
  <p:sldSz cx="18859500" cy="13335000"/>
  <p:notesSz cx="18859500" cy="13335000"/>
  <p:embeddedFontLst>
    <p:embeddedFont>
      <p:font typeface="Calibri" panose="020F0502020204030204" pitchFamily="34" charset="0"/>
      <p:regular r:id="rId19"/>
      <p:bold r:id="rId20"/>
      <p:italic r:id="rId21"/>
      <p:boldItalic r:id="rId22"/>
    </p:embeddedFont>
    <p:embeddedFont>
      <p:font typeface="Poppins" panose="020B0604020202020204" charset="0"/>
      <p:regular r:id="rId23"/>
      <p:bold r:id="rId24"/>
      <p:italic r:id="rId25"/>
      <p:boldItalic r:id="rId2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7" roundtripDataSignature="AMtx7mj6z4Y8F3zWUNW/C5XlmKMdxqwzt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osie Mackenzie" initial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624F5E-48D3-458A-A0D5-6410D9AFC788}">
  <a:tblStyle styleId="{F5624F5E-48D3-458A-A0D5-6410D9AFC788}"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442"/>
    <p:restoredTop sz="78549"/>
  </p:normalViewPr>
  <p:slideViewPr>
    <p:cSldViewPr snapToGrid="0">
      <p:cViewPr varScale="1">
        <p:scale>
          <a:sx n="37" d="100"/>
          <a:sy n="37" d="100"/>
        </p:scale>
        <p:origin x="1334" y="53"/>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6.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5.fntdata"/><Relationship Id="rId28"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font" Target="fonts/font1.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 Id="rId27" Type="http://customschemas.google.com/relationships/presentationmetadata" Target="meta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8172450" cy="66833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10682288" y="0"/>
            <a:ext cx="8172450" cy="66833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12666663"/>
            <a:ext cx="8172450" cy="66833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
        <p:cNvGrpSpPr/>
        <p:nvPr/>
      </p:nvGrpSpPr>
      <p:grpSpPr>
        <a:xfrm>
          <a:off x="0" y="0"/>
          <a:ext cx="0" cy="0"/>
          <a:chOff x="0" y="0"/>
          <a:chExt cx="0" cy="0"/>
        </a:xfrm>
      </p:grpSpPr>
      <p:sp>
        <p:nvSpPr>
          <p:cNvPr id="12" name="Google Shape;12;p1: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 name="Google Shape;13;p1: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mi-NZ" dirty="0"/>
              <a:t>Tēnā koutou e te whanua</a:t>
            </a:r>
          </a:p>
          <a:p>
            <a:pPr marL="0" lvl="0" indent="0" algn="l" rtl="0">
              <a:spcBef>
                <a:spcPts val="0"/>
              </a:spcBef>
              <a:spcAft>
                <a:spcPts val="0"/>
              </a:spcAft>
              <a:buNone/>
            </a:pPr>
            <a:r>
              <a:rPr lang="mi-NZ" dirty="0"/>
              <a:t>Pepeha</a:t>
            </a:r>
          </a:p>
          <a:p>
            <a:pPr marL="0" lvl="0" indent="0" algn="l" rtl="0">
              <a:spcBef>
                <a:spcPts val="0"/>
              </a:spcBef>
              <a:spcAft>
                <a:spcPts val="0"/>
              </a:spcAft>
              <a:buNone/>
            </a:pPr>
            <a:endParaRPr dirty="0"/>
          </a:p>
        </p:txBody>
      </p:sp>
      <p:sp>
        <p:nvSpPr>
          <p:cNvPr id="14" name="Google Shape;14;p1: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228600" lvl="0" indent="-228600" algn="l" rtl="0">
              <a:spcBef>
                <a:spcPts val="0"/>
              </a:spcBef>
              <a:spcAft>
                <a:spcPts val="0"/>
              </a:spcAft>
              <a:buAutoNum type="arabicPeriod"/>
            </a:pPr>
            <a:r>
              <a:rPr lang="mi-NZ" dirty="0"/>
              <a:t>They are thinking:</a:t>
            </a:r>
            <a:br>
              <a:rPr lang="mi-NZ" dirty="0"/>
            </a:br>
            <a:r>
              <a:rPr lang="mi-NZ" dirty="0"/>
              <a:t>Are you passionate, invested or just here because you get paid</a:t>
            </a:r>
          </a:p>
          <a:p>
            <a:pPr marL="228600" lvl="0" indent="-228600" algn="l" rtl="0">
              <a:spcBef>
                <a:spcPts val="0"/>
              </a:spcBef>
              <a:spcAft>
                <a:spcPts val="0"/>
              </a:spcAft>
              <a:buAutoNum type="arabicPeriod"/>
            </a:pPr>
            <a:r>
              <a:rPr lang="mi-NZ" dirty="0"/>
              <a:t>Does it make sense, can I see how the solution works to address the problem?</a:t>
            </a:r>
          </a:p>
          <a:p>
            <a:pPr marL="228600" lvl="0" indent="-228600" algn="l" rtl="0">
              <a:spcBef>
                <a:spcPts val="0"/>
              </a:spcBef>
              <a:spcAft>
                <a:spcPts val="0"/>
              </a:spcAft>
              <a:buAutoNum type="arabicPeriod"/>
            </a:pPr>
            <a:r>
              <a:rPr lang="mi-NZ" dirty="0"/>
              <a:t>Empathetic, concerned, incensed</a:t>
            </a:r>
          </a:p>
          <a:p>
            <a:pPr marL="228600" lvl="0" indent="-228600" algn="l" rtl="0">
              <a:spcBef>
                <a:spcPts val="0"/>
              </a:spcBef>
              <a:spcAft>
                <a:spcPts val="0"/>
              </a:spcAft>
              <a:buAutoNum type="arabicPeriod"/>
            </a:pPr>
            <a:r>
              <a:rPr lang="mi-NZ" dirty="0"/>
              <a:t>Share the post, donate money, join the rally, become a volunteer</a:t>
            </a: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10</a:t>
            </a:fld>
            <a:endParaRPr/>
          </a:p>
        </p:txBody>
      </p:sp>
    </p:spTree>
    <p:extLst>
      <p:ext uri="{BB962C8B-B14F-4D97-AF65-F5344CB8AC3E}">
        <p14:creationId xmlns:p14="http://schemas.microsoft.com/office/powerpoint/2010/main" val="4111636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11</a:t>
            </a:fld>
            <a:endParaRPr/>
          </a:p>
        </p:txBody>
      </p:sp>
    </p:spTree>
    <p:extLst>
      <p:ext uri="{BB962C8B-B14F-4D97-AF65-F5344CB8AC3E}">
        <p14:creationId xmlns:p14="http://schemas.microsoft.com/office/powerpoint/2010/main" val="1195559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12</a:t>
            </a:fld>
            <a:endParaRPr/>
          </a:p>
        </p:txBody>
      </p:sp>
    </p:spTree>
    <p:extLst>
      <p:ext uri="{BB962C8B-B14F-4D97-AF65-F5344CB8AC3E}">
        <p14:creationId xmlns:p14="http://schemas.microsoft.com/office/powerpoint/2010/main" val="8840472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13</a:t>
            </a:fld>
            <a:endParaRPr/>
          </a:p>
        </p:txBody>
      </p:sp>
    </p:spTree>
    <p:extLst>
      <p:ext uri="{BB962C8B-B14F-4D97-AF65-F5344CB8AC3E}">
        <p14:creationId xmlns:p14="http://schemas.microsoft.com/office/powerpoint/2010/main" val="2686112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latin typeface="Calibri"/>
                <a:ea typeface="Times New Roman" panose="02020603050405020304" pitchFamily="18" charset="0"/>
                <a:cs typeface="Times New Roman" panose="02020603050405020304" pitchFamily="18" charset="0"/>
                <a:sym typeface="Calibri"/>
              </a:rPr>
              <a:t>Familiarity and confidence allow presenters to relax, tell better stories, react to the audience and answer questions more articulately and sound more spontaneous</a:t>
            </a:r>
          </a:p>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14</a:t>
            </a:fld>
            <a:endParaRPr/>
          </a:p>
        </p:txBody>
      </p:sp>
    </p:spTree>
    <p:extLst>
      <p:ext uri="{BB962C8B-B14F-4D97-AF65-F5344CB8AC3E}">
        <p14:creationId xmlns:p14="http://schemas.microsoft.com/office/powerpoint/2010/main" val="42940685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mi-NZ" dirty="0"/>
              <a:t>Opening and Context – 1 min – grab, hook and credibility</a:t>
            </a:r>
          </a:p>
          <a:p>
            <a:pPr marL="0" lvl="0" indent="0" algn="l" rtl="0">
              <a:spcBef>
                <a:spcPts val="0"/>
              </a:spcBef>
              <a:spcAft>
                <a:spcPts val="0"/>
              </a:spcAft>
              <a:buNone/>
            </a:pPr>
            <a:r>
              <a:rPr lang="mi-NZ" dirty="0"/>
              <a:t>Problem and Implications – 30 seconds – spend half as much time on the problem as the solution – optimism and positivity sells</a:t>
            </a:r>
          </a:p>
          <a:p>
            <a:pPr marL="0" lvl="0" indent="0" algn="l" rtl="0">
              <a:spcBef>
                <a:spcPts val="0"/>
              </a:spcBef>
              <a:spcAft>
                <a:spcPts val="0"/>
              </a:spcAft>
              <a:buNone/>
            </a:pPr>
            <a:r>
              <a:rPr lang="mi-NZ" dirty="0"/>
              <a:t>Solution – 1 min </a:t>
            </a:r>
          </a:p>
          <a:p>
            <a:pPr marL="0" lvl="0" indent="0" algn="l" rtl="0">
              <a:spcBef>
                <a:spcPts val="0"/>
              </a:spcBef>
              <a:spcAft>
                <a:spcPts val="0"/>
              </a:spcAft>
              <a:buNone/>
            </a:pPr>
            <a:r>
              <a:rPr lang="mi-NZ" dirty="0"/>
              <a:t>Benefit / Impact – 1 min</a:t>
            </a:r>
          </a:p>
          <a:p>
            <a:pPr marL="0" lvl="0" indent="0" algn="l" rtl="0">
              <a:spcBef>
                <a:spcPts val="0"/>
              </a:spcBef>
              <a:spcAft>
                <a:spcPts val="0"/>
              </a:spcAft>
              <a:buNone/>
            </a:pPr>
            <a:r>
              <a:rPr lang="mi-NZ" dirty="0"/>
              <a:t>Call to Action / Ask -30 seconds</a:t>
            </a:r>
          </a:p>
          <a:p>
            <a:pPr marL="0" lvl="0" indent="0" algn="l" rtl="0">
              <a:spcBef>
                <a:spcPts val="0"/>
              </a:spcBef>
              <a:spcAft>
                <a:spcPts val="0"/>
              </a:spcAft>
              <a:buNone/>
            </a:pPr>
            <a:endParaRPr lang="mi-NZ" dirty="0"/>
          </a:p>
          <a:p>
            <a:pPr marL="0" lvl="0" indent="0" algn="l" rtl="0">
              <a:spcBef>
                <a:spcPts val="0"/>
              </a:spcBef>
              <a:spcAft>
                <a:spcPts val="0"/>
              </a:spcAft>
              <a:buNone/>
            </a:pPr>
            <a:r>
              <a:rPr lang="mi-NZ" dirty="0"/>
              <a:t>Case Study / Story – 1 min</a:t>
            </a:r>
          </a:p>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15</a:t>
            </a:fld>
            <a:endParaRPr/>
          </a:p>
        </p:txBody>
      </p:sp>
    </p:spTree>
    <p:extLst>
      <p:ext uri="{BB962C8B-B14F-4D97-AF65-F5344CB8AC3E}">
        <p14:creationId xmlns:p14="http://schemas.microsoft.com/office/powerpoint/2010/main" val="39046149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7:notes"/>
          <p:cNvSpPr txBox="1">
            <a:spLocks noGrp="1"/>
          </p:cNvSpPr>
          <p:nvPr>
            <p:ph type="body" idx="1"/>
          </p:nvPr>
        </p:nvSpPr>
        <p:spPr>
          <a:xfrm>
            <a:off x="1885950" y="6418263"/>
            <a:ext cx="15087600" cy="5249862"/>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 name="Google Shape;63;p7: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2</a:t>
            </a:fld>
            <a:endParaRPr/>
          </a:p>
        </p:txBody>
      </p:sp>
    </p:spTree>
    <p:extLst>
      <p:ext uri="{BB962C8B-B14F-4D97-AF65-F5344CB8AC3E}">
        <p14:creationId xmlns:p14="http://schemas.microsoft.com/office/powerpoint/2010/main" val="32310767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3</a:t>
            </a:fld>
            <a:endParaRPr/>
          </a:p>
        </p:txBody>
      </p:sp>
    </p:spTree>
    <p:extLst>
      <p:ext uri="{BB962C8B-B14F-4D97-AF65-F5344CB8AC3E}">
        <p14:creationId xmlns:p14="http://schemas.microsoft.com/office/powerpoint/2010/main" val="474299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mi-NZ" dirty="0"/>
              <a:t>Write up on flip chart, get to shout out</a:t>
            </a: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5</a:t>
            </a:fld>
            <a:endParaRPr/>
          </a:p>
        </p:txBody>
      </p:sp>
    </p:spTree>
    <p:extLst>
      <p:ext uri="{BB962C8B-B14F-4D97-AF65-F5344CB8AC3E}">
        <p14:creationId xmlns:p14="http://schemas.microsoft.com/office/powerpoint/2010/main" val="2651241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u="sng" strike="noStrike" cap="none" dirty="0">
                <a:solidFill>
                  <a:schemeClr val="dk1"/>
                </a:solidFill>
                <a:latin typeface="Calibri"/>
                <a:ea typeface="Calibri"/>
                <a:cs typeface="Calibri"/>
                <a:sym typeface="Calibri"/>
              </a:rPr>
              <a:t>Emotion</a:t>
            </a:r>
            <a:r>
              <a:rPr lang="en-GB" sz="1800" b="0" i="0" u="none" strike="noStrike" cap="none" dirty="0">
                <a:solidFill>
                  <a:schemeClr val="dk1"/>
                </a:solidFill>
                <a:latin typeface="Calibri"/>
                <a:ea typeface="Calibri"/>
                <a:cs typeface="Calibri"/>
                <a:sym typeface="Calibri"/>
              </a:rPr>
              <a:t> drives behaviour. Rationality can help us arrive at conclusions, come to a decision or justify a set of actions. </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800" b="0" i="0" u="none" strike="noStrike" cap="none" dirty="0">
                <a:solidFill>
                  <a:schemeClr val="dk1"/>
                </a:solidFill>
                <a:latin typeface="Calibri"/>
                <a:ea typeface="Calibri"/>
                <a:cs typeface="Calibri"/>
                <a:sym typeface="Calibri"/>
              </a:rPr>
              <a:t>But only by moving the emotions are we able to inspire action. </a:t>
            </a:r>
          </a:p>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6</a:t>
            </a:fld>
            <a:endParaRPr/>
          </a:p>
        </p:txBody>
      </p:sp>
    </p:spTree>
    <p:extLst>
      <p:ext uri="{BB962C8B-B14F-4D97-AF65-F5344CB8AC3E}">
        <p14:creationId xmlns:p14="http://schemas.microsoft.com/office/powerpoint/2010/main" val="5146855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sz="1200" b="0" i="0" u="none" strike="noStrike" cap="none" dirty="0">
                <a:solidFill>
                  <a:schemeClr val="dk1"/>
                </a:solidFill>
                <a:latin typeface="Calibri"/>
                <a:ea typeface="Times New Roman" panose="02020603050405020304" pitchFamily="18" charset="0"/>
                <a:cs typeface="Times New Roman" panose="02020603050405020304" pitchFamily="18" charset="0"/>
                <a:sym typeface="Calibri"/>
              </a:rPr>
              <a:t>The audience will only remember a few things you say, but it is the </a:t>
            </a:r>
            <a:r>
              <a:rPr lang="en-GB" sz="1200" b="1" i="0" u="none" strike="noStrike" cap="none" dirty="0">
                <a:solidFill>
                  <a:schemeClr val="dk1"/>
                </a:solidFill>
                <a:latin typeface="Calibri"/>
                <a:ea typeface="Times New Roman" panose="02020603050405020304" pitchFamily="18" charset="0"/>
                <a:cs typeface="Times New Roman" panose="02020603050405020304" pitchFamily="18" charset="0"/>
                <a:sym typeface="Calibri"/>
              </a:rPr>
              <a:t>passion</a:t>
            </a:r>
            <a:r>
              <a:rPr lang="en-GB" sz="1200" b="0" i="0" u="none" strike="noStrike" cap="none" dirty="0">
                <a:solidFill>
                  <a:schemeClr val="dk1"/>
                </a:solidFill>
                <a:latin typeface="Calibri"/>
                <a:ea typeface="Times New Roman" panose="02020603050405020304" pitchFamily="18" charset="0"/>
                <a:cs typeface="Times New Roman" panose="02020603050405020304" pitchFamily="18" charset="0"/>
                <a:sym typeface="Calibri"/>
              </a:rPr>
              <a:t> that will create an emotional connection, and it is that emotional connection that will determine whether the audience acts on your words or not. </a:t>
            </a:r>
            <a:endParaRPr lang="en-GB" sz="1200" b="0" i="0" u="none" strike="noStrike" cap="none" dirty="0">
              <a:solidFill>
                <a:schemeClr val="dk1"/>
              </a:solidFill>
              <a:effectLst/>
              <a:latin typeface="Calibri"/>
              <a:ea typeface="Calibri" panose="020F0502020204030204" pitchFamily="34" charset="0"/>
              <a:cs typeface="Times New Roman" panose="02020603050405020304" pitchFamily="18" charset="0"/>
              <a:sym typeface="Calibri"/>
            </a:endParaRPr>
          </a:p>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7</a:t>
            </a:fld>
            <a:endParaRPr/>
          </a:p>
        </p:txBody>
      </p:sp>
    </p:spTree>
    <p:extLst>
      <p:ext uri="{BB962C8B-B14F-4D97-AF65-F5344CB8AC3E}">
        <p14:creationId xmlns:p14="http://schemas.microsoft.com/office/powerpoint/2010/main" val="1421309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8</a:t>
            </a:fld>
            <a:endParaRPr/>
          </a:p>
        </p:txBody>
      </p:sp>
    </p:spTree>
    <p:extLst>
      <p:ext uri="{BB962C8B-B14F-4D97-AF65-F5344CB8AC3E}">
        <p14:creationId xmlns:p14="http://schemas.microsoft.com/office/powerpoint/2010/main" val="23449917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
        <p:cNvGrpSpPr/>
        <p:nvPr/>
      </p:nvGrpSpPr>
      <p:grpSpPr>
        <a:xfrm>
          <a:off x="0" y="0"/>
          <a:ext cx="0" cy="0"/>
          <a:chOff x="0" y="0"/>
          <a:chExt cx="0" cy="0"/>
        </a:xfrm>
      </p:grpSpPr>
      <p:sp>
        <p:nvSpPr>
          <p:cNvPr id="22" name="Google Shape;22;p2:notes"/>
          <p:cNvSpPr>
            <a:spLocks noGrp="1" noRot="1" noChangeAspect="1"/>
          </p:cNvSpPr>
          <p:nvPr>
            <p:ph type="sldImg" idx="2"/>
          </p:nvPr>
        </p:nvSpPr>
        <p:spPr>
          <a:xfrm>
            <a:off x="6246813" y="1666875"/>
            <a:ext cx="6365875" cy="45005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 name="Google Shape;23;p2:notes"/>
          <p:cNvSpPr txBox="1">
            <a:spLocks noGrp="1"/>
          </p:cNvSpPr>
          <p:nvPr>
            <p:ph type="body" idx="1"/>
          </p:nvPr>
        </p:nvSpPr>
        <p:spPr>
          <a:xfrm>
            <a:off x="1885950" y="6418263"/>
            <a:ext cx="15087600" cy="5249862"/>
          </a:xfrm>
          <a:prstGeom prst="rect">
            <a:avLst/>
          </a:prstGeom>
          <a:noFill/>
          <a:ln>
            <a:noFill/>
          </a:ln>
        </p:spPr>
        <p:txBody>
          <a:bodyPr spcFirstLastPara="1" wrap="square" lIns="91425" tIns="45700" rIns="91425" bIns="45700" anchor="t" anchorCtr="0">
            <a:noAutofit/>
          </a:bodyPr>
          <a:lstStyle/>
          <a:p>
            <a:r>
              <a:rPr lang="en-GB" sz="1200" b="0" i="0" u="none" strike="noStrike" cap="none" dirty="0">
                <a:solidFill>
                  <a:schemeClr val="dk1"/>
                </a:solidFill>
                <a:effectLst/>
                <a:latin typeface="Calibri"/>
                <a:ea typeface="Calibri"/>
                <a:cs typeface="Calibri"/>
                <a:sym typeface="Calibri"/>
              </a:rPr>
              <a:t>The simple statement “What am I going to say”? encapsulates everyone’s most common mistake.  i.e. most people start at the top with themselves, the Sender, and work their way down towards their intended outcome, the Response. </a:t>
            </a:r>
            <a:br>
              <a:rPr lang="en-GB" sz="1200" b="0" i="0" u="none" strike="noStrike" cap="none" dirty="0">
                <a:solidFill>
                  <a:schemeClr val="dk1"/>
                </a:solidFill>
                <a:effectLst/>
                <a:latin typeface="Calibri"/>
                <a:ea typeface="Calibri"/>
                <a:cs typeface="Calibri"/>
                <a:sym typeface="Calibri"/>
              </a:rPr>
            </a:b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 Most successful communication is a bottom up planning process. It starts with considering WHO the audience is, what kind of response you want from them and ultimately what you want them to do. Only once you are clear on that, should you move back up to reconsider the medium, the main message and even the sender. Often this will inspire you to reconsider the message, it’s content and even who is the best person to deliver it. </a:t>
            </a:r>
            <a:br>
              <a:rPr lang="en-GB" sz="1200" b="0" i="0" u="none" strike="noStrike" cap="none" dirty="0">
                <a:solidFill>
                  <a:schemeClr val="dk1"/>
                </a:solidFill>
                <a:effectLst/>
                <a:latin typeface="Calibri"/>
                <a:ea typeface="Calibri"/>
                <a:cs typeface="Calibri"/>
                <a:sym typeface="Calibri"/>
              </a:rPr>
            </a:br>
            <a:endParaRPr lang="en-GB" sz="1200" b="0" i="0" u="none" strike="noStrike" cap="none" dirty="0">
              <a:solidFill>
                <a:schemeClr val="dk1"/>
              </a:solidFill>
              <a:effectLst/>
              <a:latin typeface="Calibri"/>
              <a:ea typeface="Calibri"/>
              <a:cs typeface="Calibri"/>
              <a:sym typeface="Calibri"/>
            </a:endParaRPr>
          </a:p>
          <a:p>
            <a:r>
              <a:rPr lang="en-GB" sz="1200" b="0" i="0" u="none" strike="noStrike" cap="none" dirty="0">
                <a:solidFill>
                  <a:schemeClr val="dk1"/>
                </a:solidFill>
                <a:effectLst/>
                <a:latin typeface="Calibri"/>
                <a:ea typeface="Calibri"/>
                <a:cs typeface="Calibri"/>
                <a:sym typeface="Calibri"/>
              </a:rPr>
              <a:t>First, you should gather as much knowledge and insight into your audience as you can: attitudes, feelings, biases, behaviours, context, relationships, common knowledge. </a:t>
            </a:r>
            <a:br>
              <a:rPr lang="en-GB" sz="1200" b="0" i="0" u="none" strike="noStrike" cap="none" dirty="0">
                <a:solidFill>
                  <a:schemeClr val="dk1"/>
                </a:solidFill>
                <a:effectLst/>
                <a:latin typeface="Calibri"/>
                <a:ea typeface="Calibri"/>
                <a:cs typeface="Calibri"/>
                <a:sym typeface="Calibri"/>
              </a:rPr>
            </a:br>
            <a:r>
              <a:rPr lang="en-GB" sz="1200" b="0" i="0" u="none" strike="noStrike" cap="none" dirty="0">
                <a:solidFill>
                  <a:schemeClr val="dk1"/>
                </a:solidFill>
                <a:effectLst/>
                <a:latin typeface="Calibri"/>
                <a:ea typeface="Calibri"/>
                <a:cs typeface="Calibri"/>
                <a:sym typeface="Calibri"/>
              </a:rPr>
              <a:t>Anything you can find out will give you an edge. And this shouldn’t stop when you actually pitch. Every pitch is a conversation. Make sure you are on receive as well as transmit, this will help you to pick up on what the audience is thinking and make them feel that this is a two-way conversation. </a:t>
            </a:r>
          </a:p>
          <a:p>
            <a:pPr marL="0" lvl="0" indent="0" algn="l" rtl="0">
              <a:spcBef>
                <a:spcPts val="0"/>
              </a:spcBef>
              <a:spcAft>
                <a:spcPts val="0"/>
              </a:spcAft>
              <a:buNone/>
            </a:pPr>
            <a:endParaRPr sz="1200" dirty="0"/>
          </a:p>
          <a:p>
            <a:pPr marL="0" lvl="0" indent="0" algn="l" rtl="0">
              <a:spcBef>
                <a:spcPts val="0"/>
              </a:spcBef>
              <a:spcAft>
                <a:spcPts val="0"/>
              </a:spcAft>
              <a:buNone/>
            </a:pPr>
            <a:endParaRPr dirty="0"/>
          </a:p>
        </p:txBody>
      </p:sp>
      <p:sp>
        <p:nvSpPr>
          <p:cNvPr id="24" name="Google Shape;24;p2:notes"/>
          <p:cNvSpPr txBox="1">
            <a:spLocks noGrp="1"/>
          </p:cNvSpPr>
          <p:nvPr>
            <p:ph type="sldNum" idx="12"/>
          </p:nvPr>
        </p:nvSpPr>
        <p:spPr>
          <a:xfrm>
            <a:off x="10682288" y="12666663"/>
            <a:ext cx="8172450" cy="66833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GB"/>
              <a:t>9</a:t>
            </a:fld>
            <a:endParaRPr/>
          </a:p>
        </p:txBody>
      </p:sp>
    </p:spTree>
    <p:extLst>
      <p:ext uri="{BB962C8B-B14F-4D97-AF65-F5344CB8AC3E}">
        <p14:creationId xmlns:p14="http://schemas.microsoft.com/office/powerpoint/2010/main" val="203896992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5"/>
        <p:cNvGrpSpPr/>
        <p:nvPr/>
      </p:nvGrpSpPr>
      <p:grpSpPr>
        <a:xfrm>
          <a:off x="0" y="0"/>
          <a:ext cx="0" cy="0"/>
          <a:chOff x="0" y="0"/>
          <a:chExt cx="0" cy="0"/>
        </a:xfrm>
      </p:grpSpPr>
      <p:sp>
        <p:nvSpPr>
          <p:cNvPr id="16" name="Google Shape;16;p1"/>
          <p:cNvSpPr/>
          <p:nvPr/>
        </p:nvSpPr>
        <p:spPr>
          <a:xfrm rot="10800000" flipH="1">
            <a:off x="23062" y="11419839"/>
            <a:ext cx="18836439" cy="45719"/>
          </a:xfrm>
          <a:custGeom>
            <a:avLst/>
            <a:gdLst/>
            <a:ahLst/>
            <a:cxnLst/>
            <a:rect l="l" t="t" r="r" b="b"/>
            <a:pathLst>
              <a:path w="17297984" h="120000" extrusionOk="0">
                <a:moveTo>
                  <a:pt x="0" y="0"/>
                </a:moveTo>
                <a:lnTo>
                  <a:pt x="17297984" y="0"/>
                </a:lnTo>
              </a:path>
            </a:pathLst>
          </a:custGeom>
          <a:noFill/>
          <a:ln w="12700" cap="flat" cmpd="sng">
            <a:solidFill>
              <a:schemeClr val="lt1"/>
            </a:solidFill>
            <a:prstDash val="solid"/>
            <a:round/>
            <a:headEnd type="none" w="sm" len="sm"/>
            <a:tailEnd type="none" w="sm" len="sm"/>
          </a:ln>
        </p:spPr>
        <p:txBody>
          <a:bodyPr spcFirstLastPara="1" wrap="square" lIns="0" tIns="0" rIns="0" bIns="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 name="Google Shape;17;p1"/>
          <p:cNvSpPr txBox="1"/>
          <p:nvPr/>
        </p:nvSpPr>
        <p:spPr>
          <a:xfrm>
            <a:off x="780760" y="10378740"/>
            <a:ext cx="17297984" cy="152400"/>
          </a:xfrm>
          <a:prstGeom prst="rect">
            <a:avLst/>
          </a:prstGeom>
          <a:noFill/>
          <a:ln>
            <a:noFill/>
          </a:ln>
        </p:spPr>
        <p:txBody>
          <a:bodyPr spcFirstLastPara="1" wrap="square" lIns="0" tIns="0" rIns="0" bIns="0" anchor="t" anchorCtr="0">
            <a:noAutofit/>
          </a:bodyPr>
          <a:lstStyle/>
          <a:p>
            <a:pPr marL="25400" marR="0" lvl="0" indent="0" algn="l" rtl="0">
              <a:lnSpc>
                <a:spcPct val="100000"/>
              </a:lnSpc>
              <a:spcBef>
                <a:spcPts val="0"/>
              </a:spcBef>
              <a:spcAft>
                <a:spcPts val="0"/>
              </a:spcAft>
              <a:buNone/>
            </a:pPr>
            <a:endParaRPr sz="1000">
              <a:solidFill>
                <a:schemeClr val="dk1"/>
              </a:solidFill>
              <a:latin typeface="Calibri"/>
              <a:ea typeface="Calibri"/>
              <a:cs typeface="Calibri"/>
              <a:sym typeface="Calibri"/>
            </a:endParaRPr>
          </a:p>
        </p:txBody>
      </p:sp>
      <p:pic>
        <p:nvPicPr>
          <p:cNvPr id="18" name="Google Shape;18;p1"/>
          <p:cNvPicPr preferRelativeResize="0"/>
          <p:nvPr/>
        </p:nvPicPr>
        <p:blipFill>
          <a:blip r:embed="rId3">
            <a:alphaModFix/>
          </a:blip>
          <a:stretch>
            <a:fillRect/>
          </a:stretch>
        </p:blipFill>
        <p:spPr>
          <a:xfrm>
            <a:off x="6558838" y="253576"/>
            <a:ext cx="5741824" cy="3368550"/>
          </a:xfrm>
          <a:prstGeom prst="rect">
            <a:avLst/>
          </a:prstGeom>
          <a:noFill/>
          <a:ln>
            <a:noFill/>
          </a:ln>
        </p:spPr>
      </p:pic>
      <p:pic>
        <p:nvPicPr>
          <p:cNvPr id="19" name="Google Shape;19;p1"/>
          <p:cNvPicPr preferRelativeResize="0"/>
          <p:nvPr/>
        </p:nvPicPr>
        <p:blipFill>
          <a:blip r:embed="rId4">
            <a:alphaModFix/>
          </a:blip>
          <a:stretch>
            <a:fillRect/>
          </a:stretch>
        </p:blipFill>
        <p:spPr>
          <a:xfrm>
            <a:off x="-4" y="4943325"/>
            <a:ext cx="18859498" cy="9660707"/>
          </a:xfrm>
          <a:prstGeom prst="rect">
            <a:avLst/>
          </a:prstGeom>
          <a:noFill/>
          <a:ln>
            <a:noFill/>
          </a:ln>
        </p:spPr>
      </p:pic>
      <p:sp>
        <p:nvSpPr>
          <p:cNvPr id="20" name="Google Shape;20;p1"/>
          <p:cNvSpPr txBox="1"/>
          <p:nvPr/>
        </p:nvSpPr>
        <p:spPr>
          <a:xfrm>
            <a:off x="3279581" y="12786758"/>
            <a:ext cx="12323400" cy="14160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GB" sz="4000" b="1" dirty="0">
                <a:solidFill>
                  <a:schemeClr val="bg1"/>
                </a:solidFill>
                <a:latin typeface="Poppins"/>
                <a:ea typeface="Poppins"/>
                <a:cs typeface="Poppins"/>
                <a:sym typeface="Poppins"/>
              </a:rPr>
              <a:t>Inspiring the little contributions, </a:t>
            </a:r>
            <a:endParaRPr sz="4000" b="1" dirty="0">
              <a:solidFill>
                <a:schemeClr val="bg1"/>
              </a:solidFill>
              <a:latin typeface="Poppins"/>
              <a:ea typeface="Poppins"/>
              <a:cs typeface="Poppins"/>
              <a:sym typeface="Poppins"/>
            </a:endParaRPr>
          </a:p>
          <a:p>
            <a:pPr marL="0" lvl="0" indent="0" algn="ctr" rtl="0">
              <a:spcBef>
                <a:spcPts val="0"/>
              </a:spcBef>
              <a:spcAft>
                <a:spcPts val="0"/>
              </a:spcAft>
              <a:buNone/>
            </a:pPr>
            <a:r>
              <a:rPr lang="en-GB" sz="4000" b="1" dirty="0">
                <a:solidFill>
                  <a:schemeClr val="bg1"/>
                </a:solidFill>
                <a:latin typeface="Poppins"/>
                <a:ea typeface="Poppins"/>
                <a:cs typeface="Poppins"/>
                <a:sym typeface="Poppins"/>
              </a:rPr>
              <a:t>that together, facilitate big change</a:t>
            </a:r>
            <a:endParaRPr sz="4000" b="1" dirty="0">
              <a:solidFill>
                <a:schemeClr val="bg1"/>
              </a:solidFill>
              <a:latin typeface="Poppins"/>
              <a:ea typeface="Poppins"/>
              <a:cs typeface="Poppins"/>
              <a:sym typeface="Poppins"/>
            </a:endParaRPr>
          </a:p>
        </p:txBody>
      </p:sp>
      <p:sp>
        <p:nvSpPr>
          <p:cNvPr id="2" name="TextBox 1">
            <a:extLst>
              <a:ext uri="{FF2B5EF4-FFF2-40B4-BE49-F238E27FC236}">
                <a16:creationId xmlns:a16="http://schemas.microsoft.com/office/drawing/2014/main" id="{C0D8A360-D97E-E841-8966-3DEAF4461129}"/>
              </a:ext>
            </a:extLst>
          </p:cNvPr>
          <p:cNvSpPr txBox="1"/>
          <p:nvPr/>
        </p:nvSpPr>
        <p:spPr>
          <a:xfrm>
            <a:off x="2775010" y="3174729"/>
            <a:ext cx="13332541" cy="1107996"/>
          </a:xfrm>
          <a:prstGeom prst="rect">
            <a:avLst/>
          </a:prstGeom>
          <a:noFill/>
        </p:spPr>
        <p:txBody>
          <a:bodyPr wrap="square" rtlCol="0">
            <a:spAutoFit/>
          </a:bodyPr>
          <a:lstStyle/>
          <a:p>
            <a:r>
              <a:rPr lang="en-GB" sz="6600" b="1" dirty="0"/>
              <a:t>How to create your perfect pitch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D57409A2-A641-614E-88F6-BB5CAC5C181D}"/>
              </a:ext>
            </a:extLst>
          </p:cNvPr>
          <p:cNvSpPr/>
          <p:nvPr/>
        </p:nvSpPr>
        <p:spPr>
          <a:xfrm>
            <a:off x="2038350" y="1445861"/>
            <a:ext cx="14782800" cy="5899051"/>
          </a:xfrm>
          <a:prstGeom prst="rect">
            <a:avLst/>
          </a:prstGeom>
        </p:spPr>
        <p:txBody>
          <a:bodyPr wrap="square">
            <a:spAutoFit/>
          </a:bodyPr>
          <a:lstStyle/>
          <a:p>
            <a:pPr marL="14605" marR="484505" indent="2540" algn="ctr">
              <a:spcBef>
                <a:spcPts val="1595"/>
              </a:spcBef>
            </a:pPr>
            <a:r>
              <a:rPr lang="en-GB" sz="4000" b="1" dirty="0">
                <a:solidFill>
                  <a:srgbClr val="548DD4"/>
                </a:solidFill>
                <a:latin typeface="+mn-lt"/>
                <a:ea typeface="Times New Roman" panose="02020603050405020304" pitchFamily="18" charset="0"/>
                <a:cs typeface="Times New Roman" panose="02020603050405020304" pitchFamily="18" charset="0"/>
              </a:rPr>
              <a:t>Creating the Response You Want</a:t>
            </a:r>
            <a:endParaRPr lang="en-GB" sz="4000" dirty="0">
              <a:latin typeface="+mn-lt"/>
              <a:ea typeface="Times New Roman" panose="02020603050405020304" pitchFamily="18" charset="0"/>
              <a:cs typeface="Times New Roman" panose="02020603050405020304" pitchFamily="18" charset="0"/>
            </a:endParaRPr>
          </a:p>
          <a:p>
            <a:pPr marL="14605" marR="484505" indent="2540">
              <a:spcBef>
                <a:spcPts val="1595"/>
              </a:spcBef>
            </a:pPr>
            <a:endParaRPr lang="en-GB" sz="2800" dirty="0">
              <a:latin typeface="+mn-lt"/>
              <a:ea typeface="Times New Roman" panose="02020603050405020304" pitchFamily="18" charset="0"/>
              <a:cs typeface="Times New Roman" panose="02020603050405020304" pitchFamily="18" charset="0"/>
            </a:endParaRPr>
          </a:p>
          <a:p>
            <a:pPr marL="14605" marR="484505" indent="2540">
              <a:spcBef>
                <a:spcPts val="1595"/>
              </a:spcBef>
            </a:pPr>
            <a:r>
              <a:rPr lang="en-GB" sz="3600" dirty="0">
                <a:latin typeface="+mn-lt"/>
                <a:ea typeface="Times New Roman" panose="02020603050405020304" pitchFamily="18" charset="0"/>
                <a:cs typeface="Times New Roman" panose="02020603050405020304" pitchFamily="18" charset="0"/>
              </a:rPr>
              <a:t>What do you want the audience to: </a:t>
            </a:r>
          </a:p>
          <a:p>
            <a:pPr marL="14605" marR="484505" indent="2540">
              <a:spcBef>
                <a:spcPts val="1595"/>
              </a:spcBef>
            </a:pPr>
            <a:endParaRPr lang="en-GB" sz="3600" dirty="0">
              <a:latin typeface="+mn-lt"/>
              <a:ea typeface="Calibri" panose="020F0502020204030204" pitchFamily="34" charset="0"/>
              <a:cs typeface="Times New Roman" panose="02020603050405020304" pitchFamily="18" charset="0"/>
            </a:endParaRPr>
          </a:p>
          <a:p>
            <a:pPr marL="986155" indent="-742950">
              <a:spcBef>
                <a:spcPts val="1595"/>
              </a:spcBef>
              <a:buFont typeface="+mj-lt"/>
              <a:buAutoNum type="arabicPeriod"/>
            </a:pPr>
            <a:r>
              <a:rPr lang="en-GB" sz="3600" dirty="0">
                <a:latin typeface="+mn-lt"/>
                <a:ea typeface="Times New Roman" panose="02020603050405020304" pitchFamily="18" charset="0"/>
                <a:cs typeface="Times New Roman" panose="02020603050405020304" pitchFamily="18" charset="0"/>
              </a:rPr>
              <a:t>NOTICE? their Sensory response to your body language </a:t>
            </a:r>
          </a:p>
          <a:p>
            <a:pPr marL="986155" indent="-742950">
              <a:spcBef>
                <a:spcPts val="1595"/>
              </a:spcBef>
              <a:buFont typeface="+mj-lt"/>
              <a:buAutoNum type="arabicPeriod"/>
            </a:pPr>
            <a:r>
              <a:rPr lang="en-GB" sz="3600" dirty="0">
                <a:latin typeface="+mn-lt"/>
                <a:ea typeface="Times New Roman" panose="02020603050405020304" pitchFamily="18" charset="0"/>
                <a:cs typeface="Times New Roman" panose="02020603050405020304" pitchFamily="18" charset="0"/>
              </a:rPr>
              <a:t>THINK? their Rational response to your words</a:t>
            </a:r>
          </a:p>
          <a:p>
            <a:pPr marL="986155" indent="-742950">
              <a:spcBef>
                <a:spcPts val="1595"/>
              </a:spcBef>
              <a:buFont typeface="+mj-lt"/>
              <a:buAutoNum type="arabicPeriod"/>
            </a:pPr>
            <a:r>
              <a:rPr lang="en-GB" sz="3600" dirty="0">
                <a:latin typeface="+mn-lt"/>
                <a:ea typeface="Times New Roman" panose="02020603050405020304" pitchFamily="18" charset="0"/>
                <a:cs typeface="Times New Roman" panose="02020603050405020304" pitchFamily="18" charset="0"/>
              </a:rPr>
              <a:t>FEEL? their Emotional response to your stories</a:t>
            </a:r>
          </a:p>
          <a:p>
            <a:pPr marL="986155" indent="-742950">
              <a:spcBef>
                <a:spcPts val="1595"/>
              </a:spcBef>
              <a:buFont typeface="+mj-lt"/>
              <a:buAutoNum type="arabicPeriod"/>
            </a:pPr>
            <a:r>
              <a:rPr lang="en-GB" sz="3600" dirty="0">
                <a:latin typeface="+mn-lt"/>
                <a:ea typeface="Times New Roman" panose="02020603050405020304" pitchFamily="18" charset="0"/>
                <a:cs typeface="Times New Roman" panose="02020603050405020304" pitchFamily="18" charset="0"/>
              </a:rPr>
              <a:t>DO? their Active response to your ask or call to action.  </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0050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9B48A0A6-CC2A-034B-A055-42BF090D2D49}"/>
              </a:ext>
            </a:extLst>
          </p:cNvPr>
          <p:cNvSpPr/>
          <p:nvPr/>
        </p:nvSpPr>
        <p:spPr>
          <a:xfrm>
            <a:off x="1428750" y="839701"/>
            <a:ext cx="16002000" cy="9179436"/>
          </a:xfrm>
          <a:prstGeom prst="rect">
            <a:avLst/>
          </a:prstGeom>
        </p:spPr>
        <p:txBody>
          <a:bodyPr wrap="square">
            <a:spAutoFit/>
          </a:bodyPr>
          <a:lstStyle/>
          <a:p>
            <a:pPr marL="11430" algn="ctr"/>
            <a:r>
              <a:rPr lang="en-GB" sz="4000" b="1" dirty="0">
                <a:solidFill>
                  <a:srgbClr val="548DD4"/>
                </a:solidFill>
                <a:latin typeface="+mn-lt"/>
                <a:ea typeface="Times New Roman" panose="02020603050405020304" pitchFamily="18" charset="0"/>
                <a:cs typeface="Times New Roman" panose="02020603050405020304" pitchFamily="18" charset="0"/>
              </a:rPr>
              <a:t>The Role of Storytelling </a:t>
            </a:r>
          </a:p>
          <a:p>
            <a:pPr marL="11430" algn="ctr"/>
            <a:endParaRPr lang="en-GB" sz="3200" dirty="0">
              <a:latin typeface="+mn-lt"/>
              <a:ea typeface="Calibri" panose="020F0502020204030204" pitchFamily="34" charset="0"/>
              <a:cs typeface="Times New Roman" panose="02020603050405020304" pitchFamily="18" charset="0"/>
            </a:endParaRPr>
          </a:p>
          <a:p>
            <a:pPr marL="13970" marR="305435" indent="10160">
              <a:spcBef>
                <a:spcPts val="1910"/>
              </a:spcBef>
            </a:pPr>
            <a:r>
              <a:rPr lang="en-GB" sz="3600" i="1" dirty="0">
                <a:latin typeface="+mn-lt"/>
                <a:ea typeface="Times New Roman" panose="02020603050405020304" pitchFamily="18" charset="0"/>
                <a:cs typeface="Times New Roman" panose="02020603050405020304" pitchFamily="18" charset="0"/>
              </a:rPr>
              <a:t>“The most powerful person in the world is the storyteller. The storyteller sets the vision, values and  agenda of an entire generation that is to come.” </a:t>
            </a:r>
            <a:r>
              <a:rPr lang="en-GB" sz="3600" dirty="0">
                <a:latin typeface="+mn-lt"/>
                <a:ea typeface="Times New Roman" panose="02020603050405020304" pitchFamily="18" charset="0"/>
                <a:cs typeface="Times New Roman" panose="02020603050405020304" pitchFamily="18" charset="0"/>
              </a:rPr>
              <a:t>Steve Jobs </a:t>
            </a:r>
            <a:endParaRPr lang="en-GB" sz="3600" dirty="0">
              <a:latin typeface="+mn-lt"/>
              <a:ea typeface="Calibri" panose="020F0502020204030204" pitchFamily="34" charset="0"/>
              <a:cs typeface="Times New Roman" panose="02020603050405020304" pitchFamily="18" charset="0"/>
            </a:endParaRPr>
          </a:p>
          <a:p>
            <a:pPr marL="586105" marR="60960" indent="-571500">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Storytelling is the oldest human technique for conveying information and helps connect with people </a:t>
            </a:r>
          </a:p>
          <a:p>
            <a:pPr marL="586105" marR="60960" indent="-571500">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It’s so much easier to retain information if it’s been captured in a story, rather than in data or bullet points</a:t>
            </a:r>
          </a:p>
          <a:p>
            <a:pPr marL="586105" marR="60960" indent="-571500">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Usually, a single story about a beneficiary of your work or your own personal story about what inspired you will play a central role in your pitch</a:t>
            </a:r>
          </a:p>
          <a:p>
            <a:pPr marL="586105" marR="60960" indent="-571500">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Stories create strong emotional connection and move people from consideration into action</a:t>
            </a:r>
          </a:p>
          <a:p>
            <a:pPr marL="586105" marR="60960" indent="-571500">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If you can, take someone who has benefitted from your work with you</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267776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6A7B83A5-8044-584D-841F-B8C8D9AAC0DB}"/>
              </a:ext>
            </a:extLst>
          </p:cNvPr>
          <p:cNvSpPr/>
          <p:nvPr/>
        </p:nvSpPr>
        <p:spPr>
          <a:xfrm>
            <a:off x="374240" y="1641276"/>
            <a:ext cx="18111019" cy="7427546"/>
          </a:xfrm>
          <a:prstGeom prst="rect">
            <a:avLst/>
          </a:prstGeom>
        </p:spPr>
        <p:txBody>
          <a:bodyPr wrap="square">
            <a:spAutoFit/>
          </a:bodyPr>
          <a:lstStyle/>
          <a:p>
            <a:pPr marL="14605" marR="484505" indent="2540" algn="ctr">
              <a:spcBef>
                <a:spcPts val="1595"/>
              </a:spcBef>
            </a:pPr>
            <a:r>
              <a:rPr lang="en-GB" sz="4800" b="1" dirty="0">
                <a:solidFill>
                  <a:srgbClr val="548DD4"/>
                </a:solidFill>
                <a:latin typeface="+mn-lt"/>
                <a:cs typeface="Times New Roman" panose="02020603050405020304" pitchFamily="18" charset="0"/>
              </a:rPr>
              <a:t>Tips for Good Storytelling</a:t>
            </a:r>
          </a:p>
          <a:p>
            <a:pPr marL="10160" marR="67310" indent="-233680">
              <a:spcBef>
                <a:spcPts val="1595"/>
              </a:spcBef>
            </a:pPr>
            <a:endParaRPr lang="en-GB" sz="3600" dirty="0">
              <a:latin typeface="+mn-lt"/>
              <a:ea typeface="Times New Roman" panose="02020603050405020304" pitchFamily="18" charset="0"/>
              <a:cs typeface="Times New Roman" panose="02020603050405020304" pitchFamily="18" charset="0"/>
            </a:endParaRPr>
          </a:p>
          <a:p>
            <a:pPr marL="10160" marR="67310" indent="-233680">
              <a:spcBef>
                <a:spcPts val="1595"/>
              </a:spcBef>
            </a:pPr>
            <a:r>
              <a:rPr lang="en-GB" sz="3600" dirty="0">
                <a:latin typeface="+mn-lt"/>
                <a:ea typeface="Times New Roman" panose="02020603050405020304" pitchFamily="18" charset="0"/>
                <a:cs typeface="Times New Roman" panose="02020603050405020304" pitchFamily="18" charset="0"/>
              </a:rPr>
              <a:t>Here are a few tips: </a:t>
            </a:r>
          </a:p>
          <a:p>
            <a:pPr marL="233680" marR="67310" indent="-457200">
              <a:lnSpc>
                <a:spcPct val="150000"/>
              </a:lnSpc>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Can be inserted at beginning, middle or end of pitch</a:t>
            </a:r>
          </a:p>
          <a:p>
            <a:pPr marL="233680" marR="67310" indent="-457200">
              <a:lnSpc>
                <a:spcPct val="150000"/>
              </a:lnSpc>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Capture the audience’s attention and pull them in immediately</a:t>
            </a:r>
          </a:p>
          <a:p>
            <a:pPr marL="233680" marR="67310" indent="-457200">
              <a:lnSpc>
                <a:spcPct val="150000"/>
              </a:lnSpc>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Use language that creates imagery, describes emotions and engages the senses</a:t>
            </a:r>
          </a:p>
          <a:p>
            <a:pPr marL="233680" marR="67310" indent="-457200">
              <a:lnSpc>
                <a:spcPct val="150000"/>
              </a:lnSpc>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Share the detail: what, who, where, when, how, how many </a:t>
            </a:r>
          </a:p>
          <a:p>
            <a:pPr marL="233680" marR="67310" indent="-457200">
              <a:lnSpc>
                <a:spcPct val="150000"/>
              </a:lnSpc>
              <a:spcBef>
                <a:spcPts val="1595"/>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Use real names and places (maybe changed to protect privacy) </a:t>
            </a:r>
          </a:p>
        </p:txBody>
      </p:sp>
    </p:spTree>
    <p:extLst>
      <p:ext uri="{BB962C8B-B14F-4D97-AF65-F5344CB8AC3E}">
        <p14:creationId xmlns:p14="http://schemas.microsoft.com/office/powerpoint/2010/main" val="27303061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6A7B83A5-8044-584D-841F-B8C8D9AAC0DB}"/>
              </a:ext>
            </a:extLst>
          </p:cNvPr>
          <p:cNvSpPr/>
          <p:nvPr/>
        </p:nvSpPr>
        <p:spPr>
          <a:xfrm>
            <a:off x="796414" y="933354"/>
            <a:ext cx="17226116" cy="7273658"/>
          </a:xfrm>
          <a:prstGeom prst="rect">
            <a:avLst/>
          </a:prstGeom>
        </p:spPr>
        <p:txBody>
          <a:bodyPr wrap="square">
            <a:spAutoFit/>
          </a:bodyPr>
          <a:lstStyle/>
          <a:p>
            <a:pPr marL="14605" marR="484505" indent="2540" algn="ctr">
              <a:spcBef>
                <a:spcPts val="1595"/>
              </a:spcBef>
            </a:pPr>
            <a:r>
              <a:rPr lang="en-GB" sz="4000" b="1" dirty="0">
                <a:solidFill>
                  <a:srgbClr val="548DD4"/>
                </a:solidFill>
                <a:latin typeface="+mn-lt"/>
                <a:cs typeface="Times New Roman" panose="02020603050405020304" pitchFamily="18" charset="0"/>
              </a:rPr>
              <a:t>Tips for Good Storytelling</a:t>
            </a:r>
          </a:p>
          <a:p>
            <a:pPr marR="67310">
              <a:spcBef>
                <a:spcPts val="1595"/>
              </a:spcBef>
            </a:pPr>
            <a:endParaRPr lang="en-GB" sz="2800" dirty="0">
              <a:latin typeface="+mn-lt"/>
              <a:ea typeface="Times New Roman" panose="02020603050405020304" pitchFamily="18" charset="0"/>
              <a:cs typeface="Times New Roman" panose="02020603050405020304" pitchFamily="18" charset="0"/>
            </a:endParaRPr>
          </a:p>
          <a:p>
            <a:pPr marR="67310">
              <a:spcBef>
                <a:spcPts val="1595"/>
              </a:spcBef>
            </a:pPr>
            <a:endParaRPr lang="en-GB" sz="2800" dirty="0">
              <a:latin typeface="+mn-lt"/>
              <a:ea typeface="Times New Roman" panose="02020603050405020304" pitchFamily="18" charset="0"/>
              <a:cs typeface="Times New Roman" panose="02020603050405020304" pitchFamily="18" charset="0"/>
            </a:endParaRPr>
          </a:p>
          <a:p>
            <a:pPr marR="67310">
              <a:lnSpc>
                <a:spcPct val="150000"/>
              </a:lnSpc>
              <a:spcBef>
                <a:spcPts val="1595"/>
              </a:spcBef>
            </a:pPr>
            <a:r>
              <a:rPr lang="en-GB" sz="3600" dirty="0">
                <a:latin typeface="+mn-lt"/>
                <a:ea typeface="Times New Roman" panose="02020603050405020304" pitchFamily="18" charset="0"/>
                <a:cs typeface="Times New Roman" panose="02020603050405020304" pitchFamily="18" charset="0"/>
              </a:rPr>
              <a:t>There is a common structure or ‘arc’ for all stories: </a:t>
            </a:r>
          </a:p>
          <a:p>
            <a:pPr marR="67310">
              <a:lnSpc>
                <a:spcPct val="150000"/>
              </a:lnSpc>
              <a:spcBef>
                <a:spcPts val="1595"/>
              </a:spcBef>
            </a:pPr>
            <a:endParaRPr lang="en-GB" sz="3200" dirty="0">
              <a:latin typeface="+mn-lt"/>
              <a:ea typeface="Calibri" panose="020F0502020204030204" pitchFamily="34" charset="0"/>
              <a:cs typeface="Times New Roman" panose="02020603050405020304" pitchFamily="18" charset="0"/>
            </a:endParaRPr>
          </a:p>
          <a:p>
            <a:pPr marL="514350" indent="-514350">
              <a:lnSpc>
                <a:spcPct val="150000"/>
              </a:lnSpc>
              <a:buFont typeface="+mj-lt"/>
              <a:buAutoNum type="arabicPeriod"/>
            </a:pPr>
            <a:r>
              <a:rPr lang="en-GB" sz="3600" dirty="0">
                <a:latin typeface="+mn-lt"/>
                <a:ea typeface="Times New Roman" panose="02020603050405020304" pitchFamily="18" charset="0"/>
                <a:cs typeface="Times New Roman" panose="02020603050405020304" pitchFamily="18" charset="0"/>
              </a:rPr>
              <a:t>Protagonist: the lead role (can be a person or an organisation)</a:t>
            </a:r>
          </a:p>
          <a:p>
            <a:pPr marL="514350" indent="-514350">
              <a:lnSpc>
                <a:spcPct val="150000"/>
              </a:lnSpc>
              <a:buFont typeface="+mj-lt"/>
              <a:buAutoNum type="arabicPeriod"/>
            </a:pPr>
            <a:r>
              <a:rPr lang="en-GB" sz="3600" dirty="0">
                <a:latin typeface="+mn-lt"/>
                <a:ea typeface="Times New Roman" panose="02020603050405020304" pitchFamily="18" charset="0"/>
                <a:cs typeface="Times New Roman" panose="02020603050405020304" pitchFamily="18" charset="0"/>
              </a:rPr>
              <a:t>Challenge: the obstacle or issue that the protagonist has to overcome</a:t>
            </a:r>
          </a:p>
          <a:p>
            <a:pPr marL="514350" indent="-514350">
              <a:lnSpc>
                <a:spcPct val="150000"/>
              </a:lnSpc>
              <a:buFont typeface="+mj-lt"/>
              <a:buAutoNum type="arabicPeriod"/>
            </a:pPr>
            <a:r>
              <a:rPr lang="en-GB" sz="3600" dirty="0">
                <a:latin typeface="+mn-lt"/>
                <a:ea typeface="Times New Roman" panose="02020603050405020304" pitchFamily="18" charset="0"/>
                <a:cs typeface="Times New Roman" panose="02020603050405020304" pitchFamily="18" charset="0"/>
              </a:rPr>
              <a:t>Transformation: the change or learning experience for the protagonist</a:t>
            </a:r>
          </a:p>
          <a:p>
            <a:pPr marL="514350" indent="-514350">
              <a:lnSpc>
                <a:spcPct val="150000"/>
              </a:lnSpc>
              <a:buFont typeface="+mj-lt"/>
              <a:buAutoNum type="arabicPeriod"/>
            </a:pPr>
            <a:r>
              <a:rPr lang="en-GB" sz="3600" dirty="0">
                <a:latin typeface="+mn-lt"/>
                <a:ea typeface="Times New Roman" panose="02020603050405020304" pitchFamily="18" charset="0"/>
                <a:cs typeface="Times New Roman" panose="02020603050405020304" pitchFamily="18" charset="0"/>
              </a:rPr>
              <a:t>Resolution: the final outcome</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6706523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DAF0E94B-EC80-5141-B081-0B365E949B48}"/>
              </a:ext>
            </a:extLst>
          </p:cNvPr>
          <p:cNvSpPr/>
          <p:nvPr/>
        </p:nvSpPr>
        <p:spPr>
          <a:xfrm>
            <a:off x="1016000" y="459408"/>
            <a:ext cx="15875000" cy="8569012"/>
          </a:xfrm>
          <a:prstGeom prst="rect">
            <a:avLst/>
          </a:prstGeom>
        </p:spPr>
        <p:txBody>
          <a:bodyPr wrap="square">
            <a:spAutoFit/>
          </a:bodyPr>
          <a:lstStyle/>
          <a:p>
            <a:pPr marL="24130" algn="ctr"/>
            <a:r>
              <a:rPr lang="en-GB" sz="4000" b="1" dirty="0">
                <a:solidFill>
                  <a:srgbClr val="548DD4"/>
                </a:solidFill>
                <a:latin typeface="+mn-lt"/>
                <a:ea typeface="Times New Roman" panose="02020603050405020304" pitchFamily="18" charset="0"/>
                <a:cs typeface="Times New Roman" panose="02020603050405020304" pitchFamily="18" charset="0"/>
              </a:rPr>
              <a:t>Practice </a:t>
            </a:r>
          </a:p>
          <a:p>
            <a:pPr marL="24130" algn="ctr"/>
            <a:endParaRPr lang="en-GB" sz="4000" dirty="0">
              <a:latin typeface="+mn-lt"/>
              <a:ea typeface="Calibri" panose="020F0502020204030204" pitchFamily="34" charset="0"/>
              <a:cs typeface="Times New Roman" panose="02020603050405020304" pitchFamily="18" charset="0"/>
            </a:endParaRPr>
          </a:p>
          <a:p>
            <a:pPr marL="8890" marR="248920" indent="10795">
              <a:spcBef>
                <a:spcPts val="1910"/>
              </a:spcBef>
            </a:pPr>
            <a:r>
              <a:rPr lang="en-GB" sz="3600" dirty="0">
                <a:latin typeface="+mn-lt"/>
                <a:ea typeface="Times New Roman" panose="02020603050405020304" pitchFamily="18" charset="0"/>
                <a:cs typeface="Times New Roman" panose="02020603050405020304" pitchFamily="18" charset="0"/>
              </a:rPr>
              <a:t>Public speaking experts advise that if you want to sound spontaneous, then practice more, not less.  </a:t>
            </a:r>
          </a:p>
          <a:p>
            <a:pPr marL="8890" marR="248920" indent="10795">
              <a:spcBef>
                <a:spcPts val="1910"/>
              </a:spcBef>
            </a:pPr>
            <a:r>
              <a:rPr lang="en-GB" sz="3600" dirty="0">
                <a:latin typeface="+mn-lt"/>
                <a:ea typeface="Times New Roman" panose="02020603050405020304" pitchFamily="18" charset="0"/>
                <a:cs typeface="Times New Roman" panose="02020603050405020304" pitchFamily="18" charset="0"/>
              </a:rPr>
              <a:t>Some tips: </a:t>
            </a:r>
          </a:p>
          <a:p>
            <a:pPr marL="466090" marR="248920" indent="-457200">
              <a:spcBef>
                <a:spcPts val="1910"/>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Write up long hand, learn it, then bullet points</a:t>
            </a:r>
          </a:p>
          <a:p>
            <a:pPr marL="466090" marR="248920" indent="-457200">
              <a:spcBef>
                <a:spcPts val="1910"/>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Practice your pitch in the mirror, video yourself, record it on phone and listen before you sleep</a:t>
            </a:r>
          </a:p>
          <a:p>
            <a:pPr marL="466090" marR="248920" indent="-457200">
              <a:spcBef>
                <a:spcPts val="1910"/>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Pitch to the cat, dog, in the car – to anyone who will listen</a:t>
            </a:r>
          </a:p>
          <a:p>
            <a:pPr marL="466090" marR="248920" indent="-457200">
              <a:spcBef>
                <a:spcPts val="1910"/>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Time your pitch, remember it takes longer in a live-pitch situation</a:t>
            </a:r>
          </a:p>
          <a:p>
            <a:pPr marL="466090" marR="248920" indent="-457200">
              <a:spcBef>
                <a:spcPts val="1910"/>
              </a:spcBef>
              <a:buFont typeface="Arial" panose="020B0604020202020204" pitchFamily="34" charset="0"/>
              <a:buChar char="•"/>
            </a:pPr>
            <a:r>
              <a:rPr lang="en-GB" sz="3600" dirty="0">
                <a:latin typeface="+mn-lt"/>
                <a:ea typeface="Times New Roman" panose="02020603050405020304" pitchFamily="18" charset="0"/>
                <a:cs typeface="Times New Roman" panose="02020603050405020304" pitchFamily="18" charset="0"/>
              </a:rPr>
              <a:t>The fewer the words, the more time it gives you for performance, pauses and creating emphasis</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993712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3" name="Picture 2">
            <a:extLst>
              <a:ext uri="{FF2B5EF4-FFF2-40B4-BE49-F238E27FC236}">
                <a16:creationId xmlns:a16="http://schemas.microsoft.com/office/drawing/2014/main" id="{1890E7D3-CB0C-514F-9D01-1BA4045FAA29}"/>
              </a:ext>
            </a:extLst>
          </p:cNvPr>
          <p:cNvPicPr>
            <a:picLocks noChangeAspect="1"/>
          </p:cNvPicPr>
          <p:nvPr/>
        </p:nvPicPr>
        <p:blipFill>
          <a:blip r:embed="rId3"/>
          <a:stretch>
            <a:fillRect/>
          </a:stretch>
        </p:blipFill>
        <p:spPr>
          <a:xfrm>
            <a:off x="685800" y="36425"/>
            <a:ext cx="17856200" cy="13298575"/>
          </a:xfrm>
          <a:prstGeom prst="rect">
            <a:avLst/>
          </a:prstGeom>
        </p:spPr>
      </p:pic>
    </p:spTree>
    <p:extLst>
      <p:ext uri="{BB962C8B-B14F-4D97-AF65-F5344CB8AC3E}">
        <p14:creationId xmlns:p14="http://schemas.microsoft.com/office/powerpoint/2010/main" val="20329347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
        <p:cNvGrpSpPr/>
        <p:nvPr/>
      </p:nvGrpSpPr>
      <p:grpSpPr>
        <a:xfrm>
          <a:off x="0" y="0"/>
          <a:ext cx="0" cy="0"/>
          <a:chOff x="0" y="0"/>
          <a:chExt cx="0" cy="0"/>
        </a:xfrm>
      </p:grpSpPr>
      <p:sp>
        <p:nvSpPr>
          <p:cNvPr id="65" name="Google Shape;65;p7"/>
          <p:cNvSpPr txBox="1"/>
          <p:nvPr/>
        </p:nvSpPr>
        <p:spPr>
          <a:xfrm>
            <a:off x="5009450" y="2061650"/>
            <a:ext cx="8008200" cy="535527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4000" b="1" dirty="0">
                <a:solidFill>
                  <a:srgbClr val="536FB9"/>
                </a:solidFill>
                <a:latin typeface="Poppins"/>
                <a:ea typeface="Poppins"/>
                <a:cs typeface="Poppins"/>
                <a:sym typeface="Poppins"/>
              </a:rPr>
              <a:t>Contact</a:t>
            </a:r>
            <a:endParaRPr sz="4000" b="1" dirty="0">
              <a:solidFill>
                <a:srgbClr val="536FB9"/>
              </a:solidFill>
              <a:latin typeface="Poppins"/>
              <a:ea typeface="Poppins"/>
              <a:cs typeface="Poppins"/>
              <a:sym typeface="Poppins"/>
            </a:endParaRPr>
          </a:p>
          <a:p>
            <a:pPr marL="0" marR="0" lvl="0" indent="0" algn="ctr" rtl="0">
              <a:spcBef>
                <a:spcPts val="0"/>
              </a:spcBef>
              <a:spcAft>
                <a:spcPts val="0"/>
              </a:spcAft>
              <a:buNone/>
            </a:pPr>
            <a:endParaRPr sz="3700" dirty="0">
              <a:solidFill>
                <a:schemeClr val="dk1"/>
              </a:solidFill>
              <a:latin typeface="Poppins"/>
              <a:ea typeface="Poppins"/>
              <a:cs typeface="Poppins"/>
              <a:sym typeface="Poppins"/>
            </a:endParaRPr>
          </a:p>
          <a:p>
            <a:pPr marL="0" marR="0" lvl="0" indent="0" algn="ctr" rtl="0">
              <a:spcBef>
                <a:spcPts val="0"/>
              </a:spcBef>
              <a:spcAft>
                <a:spcPts val="0"/>
              </a:spcAft>
              <a:buNone/>
            </a:pPr>
            <a:r>
              <a:rPr lang="en-GB" sz="3700" dirty="0">
                <a:solidFill>
                  <a:schemeClr val="dk1"/>
                </a:solidFill>
                <a:latin typeface="Poppins"/>
                <a:ea typeface="Poppins"/>
                <a:cs typeface="Poppins"/>
                <a:sym typeface="Poppins"/>
              </a:rPr>
              <a:t>Tim Pare</a:t>
            </a:r>
            <a:endParaRPr sz="3700" dirty="0">
              <a:solidFill>
                <a:schemeClr val="dk1"/>
              </a:solidFill>
              <a:latin typeface="Poppins"/>
              <a:ea typeface="Poppins"/>
              <a:cs typeface="Poppins"/>
              <a:sym typeface="Poppins"/>
            </a:endParaRPr>
          </a:p>
          <a:p>
            <a:pPr marL="0" marR="0" lvl="0" indent="0" algn="ctr" rtl="0">
              <a:spcBef>
                <a:spcPts val="0"/>
              </a:spcBef>
              <a:spcAft>
                <a:spcPts val="0"/>
              </a:spcAft>
              <a:buNone/>
            </a:pPr>
            <a:r>
              <a:rPr lang="en-GB" sz="3700" dirty="0">
                <a:solidFill>
                  <a:schemeClr val="dk1"/>
                </a:solidFill>
                <a:latin typeface="Poppins"/>
                <a:ea typeface="Poppins"/>
                <a:cs typeface="Poppins"/>
                <a:sym typeface="Poppins"/>
              </a:rPr>
              <a:t>CEO </a:t>
            </a:r>
          </a:p>
          <a:p>
            <a:pPr marL="0" marR="0" lvl="0" indent="0" algn="ctr" rtl="0">
              <a:spcBef>
                <a:spcPts val="0"/>
              </a:spcBef>
              <a:spcAft>
                <a:spcPts val="0"/>
              </a:spcAft>
              <a:buNone/>
            </a:pPr>
            <a:endParaRPr sz="3700" dirty="0">
              <a:solidFill>
                <a:schemeClr val="dk1"/>
              </a:solidFill>
              <a:latin typeface="Poppins"/>
              <a:ea typeface="Poppins"/>
              <a:cs typeface="Poppins"/>
              <a:sym typeface="Poppins"/>
            </a:endParaRPr>
          </a:p>
          <a:p>
            <a:pPr marL="0" marR="0" lvl="0" indent="0" algn="ctr" rtl="0">
              <a:spcBef>
                <a:spcPts val="0"/>
              </a:spcBef>
              <a:spcAft>
                <a:spcPts val="0"/>
              </a:spcAft>
              <a:buNone/>
            </a:pPr>
            <a:r>
              <a:rPr lang="en-GB" sz="3700" dirty="0">
                <a:solidFill>
                  <a:schemeClr val="dk1"/>
                </a:solidFill>
                <a:latin typeface="Poppins"/>
                <a:ea typeface="Poppins"/>
                <a:cs typeface="Poppins"/>
                <a:sym typeface="Poppins"/>
              </a:rPr>
              <a:t>0211998077</a:t>
            </a:r>
            <a:endParaRPr sz="3700" dirty="0">
              <a:solidFill>
                <a:schemeClr val="dk1"/>
              </a:solidFill>
              <a:latin typeface="Poppins"/>
              <a:ea typeface="Poppins"/>
              <a:cs typeface="Poppins"/>
              <a:sym typeface="Poppins"/>
            </a:endParaRPr>
          </a:p>
          <a:p>
            <a:pPr marL="0" marR="0" lvl="0" indent="0" algn="ctr" rtl="0">
              <a:spcBef>
                <a:spcPts val="0"/>
              </a:spcBef>
              <a:spcAft>
                <a:spcPts val="0"/>
              </a:spcAft>
              <a:buNone/>
            </a:pPr>
            <a:r>
              <a:rPr lang="en-GB" sz="3700" dirty="0">
                <a:solidFill>
                  <a:schemeClr val="dk1"/>
                </a:solidFill>
                <a:latin typeface="Poppins"/>
                <a:ea typeface="Poppins"/>
                <a:cs typeface="Poppins"/>
                <a:sym typeface="Poppins"/>
              </a:rPr>
              <a:t>info@thefundingnetwork.org.nz</a:t>
            </a:r>
            <a:endParaRPr sz="3700" dirty="0">
              <a:solidFill>
                <a:schemeClr val="dk1"/>
              </a:solidFill>
              <a:latin typeface="Poppins"/>
              <a:ea typeface="Poppins"/>
              <a:cs typeface="Poppins"/>
              <a:sym typeface="Poppins"/>
            </a:endParaRPr>
          </a:p>
          <a:p>
            <a:pPr marL="0" marR="0" lvl="0" indent="0" algn="l" rtl="0">
              <a:spcBef>
                <a:spcPts val="0"/>
              </a:spcBef>
              <a:spcAft>
                <a:spcPts val="0"/>
              </a:spcAft>
              <a:buNone/>
            </a:pPr>
            <a:endParaRPr sz="4000" b="1" dirty="0">
              <a:solidFill>
                <a:srgbClr val="536FB9"/>
              </a:solidFill>
              <a:latin typeface="Poppins"/>
              <a:ea typeface="Poppins"/>
              <a:cs typeface="Poppins"/>
              <a:sym typeface="Poppins"/>
            </a:endParaRPr>
          </a:p>
          <a:p>
            <a:pPr marL="0" marR="0" lvl="0" indent="0" algn="l" rtl="0">
              <a:spcBef>
                <a:spcPts val="0"/>
              </a:spcBef>
              <a:spcAft>
                <a:spcPts val="0"/>
              </a:spcAft>
              <a:buNone/>
            </a:pPr>
            <a:endParaRPr sz="4000" dirty="0">
              <a:solidFill>
                <a:srgbClr val="536FB9"/>
              </a:solidFill>
              <a:latin typeface="Poppins"/>
              <a:ea typeface="Poppins"/>
              <a:cs typeface="Poppins"/>
              <a:sym typeface="Poppins"/>
            </a:endParaRPr>
          </a:p>
        </p:txBody>
      </p:sp>
      <p:pic>
        <p:nvPicPr>
          <p:cNvPr id="4" name="Google Shape;27;p2">
            <a:extLst>
              <a:ext uri="{FF2B5EF4-FFF2-40B4-BE49-F238E27FC236}">
                <a16:creationId xmlns:a16="http://schemas.microsoft.com/office/drawing/2014/main" id="{D87FE124-0A10-CB46-87D6-C26C34FAF528}"/>
              </a:ext>
            </a:extLst>
          </p:cNvPr>
          <p:cNvPicPr preferRelativeResize="0"/>
          <p:nvPr/>
        </p:nvPicPr>
        <p:blipFill rotWithShape="1">
          <a:blip r:embed="rId3">
            <a:alphaModFix/>
          </a:blip>
          <a:srcRect r="3765"/>
          <a:stretch/>
        </p:blipFill>
        <p:spPr>
          <a:xfrm>
            <a:off x="0" y="10224655"/>
            <a:ext cx="18859500" cy="30759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4" name="Picture 3">
            <a:extLst>
              <a:ext uri="{FF2B5EF4-FFF2-40B4-BE49-F238E27FC236}">
                <a16:creationId xmlns:a16="http://schemas.microsoft.com/office/drawing/2014/main" id="{343B00E3-1130-E543-AE44-08A5787BDA8F}"/>
              </a:ext>
            </a:extLst>
          </p:cNvPr>
          <p:cNvPicPr>
            <a:picLocks noChangeAspect="1"/>
          </p:cNvPicPr>
          <p:nvPr/>
        </p:nvPicPr>
        <p:blipFill>
          <a:blip r:embed="rId3"/>
          <a:stretch>
            <a:fillRect/>
          </a:stretch>
        </p:blipFill>
        <p:spPr>
          <a:xfrm>
            <a:off x="-29497" y="2840909"/>
            <a:ext cx="6138176" cy="7544842"/>
          </a:xfrm>
          <a:prstGeom prst="rect">
            <a:avLst/>
          </a:prstGeom>
        </p:spPr>
      </p:pic>
      <p:sp>
        <p:nvSpPr>
          <p:cNvPr id="7" name="TextBox 6">
            <a:extLst>
              <a:ext uri="{FF2B5EF4-FFF2-40B4-BE49-F238E27FC236}">
                <a16:creationId xmlns:a16="http://schemas.microsoft.com/office/drawing/2014/main" id="{05A90E1B-3087-604A-A12D-4E28B8DEAD46}"/>
              </a:ext>
            </a:extLst>
          </p:cNvPr>
          <p:cNvSpPr txBox="1"/>
          <p:nvPr/>
        </p:nvSpPr>
        <p:spPr>
          <a:xfrm>
            <a:off x="0" y="981019"/>
            <a:ext cx="18859500" cy="1107996"/>
          </a:xfrm>
          <a:prstGeom prst="rect">
            <a:avLst/>
          </a:prstGeom>
          <a:solidFill>
            <a:schemeClr val="bg1">
              <a:alpha val="50000"/>
            </a:schemeClr>
          </a:solidFill>
        </p:spPr>
        <p:txBody>
          <a:bodyPr wrap="square" rtlCol="0">
            <a:spAutoFit/>
          </a:bodyPr>
          <a:lstStyle/>
          <a:p>
            <a:pPr algn="ctr"/>
            <a:r>
              <a:rPr lang="en-GB" sz="6600" b="1" dirty="0"/>
              <a:t>Tim Pare</a:t>
            </a:r>
          </a:p>
        </p:txBody>
      </p:sp>
      <p:pic>
        <p:nvPicPr>
          <p:cNvPr id="8" name="Google Shape;18;p1">
            <a:extLst>
              <a:ext uri="{FF2B5EF4-FFF2-40B4-BE49-F238E27FC236}">
                <a16:creationId xmlns:a16="http://schemas.microsoft.com/office/drawing/2014/main" id="{AD61A01E-9D66-B740-A0EC-9405F1D0E7EE}"/>
              </a:ext>
            </a:extLst>
          </p:cNvPr>
          <p:cNvPicPr preferRelativeResize="0"/>
          <p:nvPr/>
        </p:nvPicPr>
        <p:blipFill>
          <a:blip r:embed="rId4">
            <a:alphaModFix/>
          </a:blip>
          <a:stretch>
            <a:fillRect/>
          </a:stretch>
        </p:blipFill>
        <p:spPr>
          <a:xfrm>
            <a:off x="13552714" y="10224654"/>
            <a:ext cx="5306786" cy="3110345"/>
          </a:xfrm>
          <a:prstGeom prst="rect">
            <a:avLst/>
          </a:prstGeom>
          <a:noFill/>
          <a:ln>
            <a:noFill/>
          </a:ln>
        </p:spPr>
      </p:pic>
      <p:sp>
        <p:nvSpPr>
          <p:cNvPr id="9" name="TextBox 8">
            <a:extLst>
              <a:ext uri="{FF2B5EF4-FFF2-40B4-BE49-F238E27FC236}">
                <a16:creationId xmlns:a16="http://schemas.microsoft.com/office/drawing/2014/main" id="{F07E7419-2E60-6E43-A191-84D7DCAC3547}"/>
              </a:ext>
            </a:extLst>
          </p:cNvPr>
          <p:cNvSpPr txBox="1"/>
          <p:nvPr/>
        </p:nvSpPr>
        <p:spPr>
          <a:xfrm>
            <a:off x="7639665" y="2731195"/>
            <a:ext cx="10707329" cy="9479518"/>
          </a:xfrm>
          <a:prstGeom prst="rect">
            <a:avLst/>
          </a:prstGeom>
          <a:noFill/>
        </p:spPr>
        <p:txBody>
          <a:bodyPr wrap="square" rtlCol="0">
            <a:spAutoFit/>
          </a:bodyPr>
          <a:lstStyle/>
          <a:p>
            <a:pPr lvl="1"/>
            <a:r>
              <a:rPr lang="en-GB" sz="4400" b="1" dirty="0"/>
              <a:t>CEO – The Funding Network NZ</a:t>
            </a:r>
          </a:p>
          <a:p>
            <a:pPr marL="571500" lvl="3" indent="-571500">
              <a:buFont typeface="Arial" panose="020B0604020202020204" pitchFamily="34" charset="0"/>
              <a:buChar char="•"/>
            </a:pPr>
            <a:r>
              <a:rPr lang="en-GB" sz="4400" dirty="0"/>
              <a:t>Pitch coaching and crowdfunding</a:t>
            </a:r>
          </a:p>
          <a:p>
            <a:pPr marL="571500" lvl="2" indent="-571500">
              <a:buFont typeface="Arial" panose="020B0604020202020204" pitchFamily="34" charset="0"/>
              <a:buChar char="•"/>
            </a:pPr>
            <a:r>
              <a:rPr lang="en-GB" sz="4400" dirty="0"/>
              <a:t>Next applications open June 28th</a:t>
            </a:r>
          </a:p>
          <a:p>
            <a:endParaRPr lang="en-GB" sz="4000" b="1" dirty="0"/>
          </a:p>
          <a:p>
            <a:r>
              <a:rPr lang="en-GB" sz="4400" b="1" dirty="0"/>
              <a:t>In Your Corner</a:t>
            </a:r>
          </a:p>
          <a:p>
            <a:pPr marL="571500" indent="-571500">
              <a:buFont typeface="Arial" panose="020B0604020202020204" pitchFamily="34" charset="0"/>
              <a:buChar char="•"/>
            </a:pPr>
            <a:r>
              <a:rPr lang="en-GB" sz="4400" dirty="0"/>
              <a:t>Strategy and fundraising for the small charity sector</a:t>
            </a:r>
          </a:p>
          <a:p>
            <a:endParaRPr lang="en-GB" sz="3600" b="1" dirty="0"/>
          </a:p>
          <a:p>
            <a:r>
              <a:rPr lang="en-GB" sz="4400" b="1" dirty="0"/>
              <a:t>Edmund Hillary Fellowship</a:t>
            </a:r>
          </a:p>
          <a:p>
            <a:endParaRPr lang="en-GB" sz="3600" b="1" dirty="0"/>
          </a:p>
          <a:p>
            <a:r>
              <a:rPr lang="en-GB" sz="4400" b="1" dirty="0"/>
              <a:t>Founded two charities</a:t>
            </a:r>
          </a:p>
          <a:p>
            <a:endParaRPr lang="en-GB" sz="3600" b="1" dirty="0"/>
          </a:p>
          <a:p>
            <a:r>
              <a:rPr lang="en-GB" sz="4400" b="1" dirty="0"/>
              <a:t>Raised over $5 million</a:t>
            </a:r>
          </a:p>
          <a:p>
            <a:endParaRPr lang="en-GB" sz="4000" dirty="0"/>
          </a:p>
          <a:p>
            <a:endParaRPr lang="en-GB" dirty="0"/>
          </a:p>
        </p:txBody>
      </p:sp>
    </p:spTree>
    <p:extLst>
      <p:ext uri="{BB962C8B-B14F-4D97-AF65-F5344CB8AC3E}">
        <p14:creationId xmlns:p14="http://schemas.microsoft.com/office/powerpoint/2010/main" val="5786502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sp>
        <p:nvSpPr>
          <p:cNvPr id="7" name="TextBox 6">
            <a:extLst>
              <a:ext uri="{FF2B5EF4-FFF2-40B4-BE49-F238E27FC236}">
                <a16:creationId xmlns:a16="http://schemas.microsoft.com/office/drawing/2014/main" id="{05A90E1B-3087-604A-A12D-4E28B8DEAD46}"/>
              </a:ext>
            </a:extLst>
          </p:cNvPr>
          <p:cNvSpPr txBox="1"/>
          <p:nvPr/>
        </p:nvSpPr>
        <p:spPr>
          <a:xfrm>
            <a:off x="0" y="1010516"/>
            <a:ext cx="18859500" cy="1107996"/>
          </a:xfrm>
          <a:prstGeom prst="rect">
            <a:avLst/>
          </a:prstGeom>
          <a:solidFill>
            <a:schemeClr val="bg1">
              <a:alpha val="50000"/>
            </a:schemeClr>
          </a:solidFill>
        </p:spPr>
        <p:txBody>
          <a:bodyPr wrap="square" rtlCol="0">
            <a:spAutoFit/>
          </a:bodyPr>
          <a:lstStyle/>
          <a:p>
            <a:pPr algn="ctr"/>
            <a:r>
              <a:rPr lang="en-GB" sz="6600" b="1" dirty="0"/>
              <a:t>Today</a:t>
            </a:r>
          </a:p>
        </p:txBody>
      </p:sp>
      <p:pic>
        <p:nvPicPr>
          <p:cNvPr id="8" name="Google Shape;18;p1">
            <a:extLst>
              <a:ext uri="{FF2B5EF4-FFF2-40B4-BE49-F238E27FC236}">
                <a16:creationId xmlns:a16="http://schemas.microsoft.com/office/drawing/2014/main" id="{AD61A01E-9D66-B740-A0EC-9405F1D0E7EE}"/>
              </a:ext>
            </a:extLst>
          </p:cNvPr>
          <p:cNvPicPr preferRelativeResize="0"/>
          <p:nvPr/>
        </p:nvPicPr>
        <p:blipFill>
          <a:blip r:embed="rId3">
            <a:alphaModFix/>
          </a:blip>
          <a:stretch>
            <a:fillRect/>
          </a:stretch>
        </p:blipFill>
        <p:spPr>
          <a:xfrm>
            <a:off x="13552714" y="10224654"/>
            <a:ext cx="5306786" cy="3110345"/>
          </a:xfrm>
          <a:prstGeom prst="rect">
            <a:avLst/>
          </a:prstGeom>
          <a:noFill/>
          <a:ln>
            <a:noFill/>
          </a:ln>
        </p:spPr>
      </p:pic>
      <p:sp>
        <p:nvSpPr>
          <p:cNvPr id="9" name="TextBox 8">
            <a:extLst>
              <a:ext uri="{FF2B5EF4-FFF2-40B4-BE49-F238E27FC236}">
                <a16:creationId xmlns:a16="http://schemas.microsoft.com/office/drawing/2014/main" id="{F07E7419-2E60-6E43-A191-84D7DCAC3547}"/>
              </a:ext>
            </a:extLst>
          </p:cNvPr>
          <p:cNvSpPr txBox="1"/>
          <p:nvPr/>
        </p:nvSpPr>
        <p:spPr>
          <a:xfrm>
            <a:off x="7639665" y="2731195"/>
            <a:ext cx="10707329" cy="923330"/>
          </a:xfrm>
          <a:prstGeom prst="rect">
            <a:avLst/>
          </a:prstGeom>
          <a:noFill/>
        </p:spPr>
        <p:txBody>
          <a:bodyPr wrap="square" rtlCol="0">
            <a:spAutoFit/>
          </a:bodyPr>
          <a:lstStyle/>
          <a:p>
            <a:endParaRPr lang="en-GB" sz="4000" dirty="0"/>
          </a:p>
          <a:p>
            <a:endParaRPr lang="en-GB" dirty="0"/>
          </a:p>
        </p:txBody>
      </p:sp>
      <p:sp>
        <p:nvSpPr>
          <p:cNvPr id="3" name="TextBox 2">
            <a:extLst>
              <a:ext uri="{FF2B5EF4-FFF2-40B4-BE49-F238E27FC236}">
                <a16:creationId xmlns:a16="http://schemas.microsoft.com/office/drawing/2014/main" id="{2254963A-4AA1-F540-B817-983158EEEAD1}"/>
              </a:ext>
            </a:extLst>
          </p:cNvPr>
          <p:cNvSpPr txBox="1"/>
          <p:nvPr/>
        </p:nvSpPr>
        <p:spPr>
          <a:xfrm>
            <a:off x="4954141" y="3542387"/>
            <a:ext cx="8951217" cy="4924361"/>
          </a:xfrm>
          <a:prstGeom prst="rect">
            <a:avLst/>
          </a:prstGeom>
          <a:noFill/>
        </p:spPr>
        <p:txBody>
          <a:bodyPr wrap="square" rtlCol="0">
            <a:spAutoFit/>
          </a:bodyPr>
          <a:lstStyle/>
          <a:p>
            <a:pPr marL="571500" indent="-571500">
              <a:lnSpc>
                <a:spcPct val="150000"/>
              </a:lnSpc>
              <a:buFont typeface="Arial" panose="020B0604020202020204" pitchFamily="34" charset="0"/>
              <a:buChar char="•"/>
            </a:pPr>
            <a:r>
              <a:rPr lang="en-GB" sz="5400" dirty="0"/>
              <a:t>What makes a good pitch?</a:t>
            </a:r>
          </a:p>
          <a:p>
            <a:pPr marL="571500" indent="-571500">
              <a:lnSpc>
                <a:spcPct val="150000"/>
              </a:lnSpc>
              <a:buFont typeface="Arial" panose="020B0604020202020204" pitchFamily="34" charset="0"/>
              <a:buChar char="•"/>
            </a:pPr>
            <a:r>
              <a:rPr lang="en-GB" sz="5400" dirty="0"/>
              <a:t>The 5 Ps</a:t>
            </a:r>
          </a:p>
          <a:p>
            <a:pPr marL="571500" indent="-571500">
              <a:lnSpc>
                <a:spcPct val="150000"/>
              </a:lnSpc>
              <a:buFont typeface="Arial" panose="020B0604020202020204" pitchFamily="34" charset="0"/>
              <a:buChar char="•"/>
            </a:pPr>
            <a:r>
              <a:rPr lang="en-GB" sz="5400" dirty="0"/>
              <a:t>Storytelling</a:t>
            </a:r>
          </a:p>
          <a:p>
            <a:pPr marL="571500" indent="-571500">
              <a:lnSpc>
                <a:spcPct val="150000"/>
              </a:lnSpc>
              <a:buFont typeface="Arial" panose="020B0604020202020204" pitchFamily="34" charset="0"/>
              <a:buChar char="•"/>
            </a:pPr>
            <a:r>
              <a:rPr lang="en-GB" sz="5400" dirty="0"/>
              <a:t>Structuring your pitch</a:t>
            </a:r>
          </a:p>
        </p:txBody>
      </p:sp>
    </p:spTree>
    <p:extLst>
      <p:ext uri="{BB962C8B-B14F-4D97-AF65-F5344CB8AC3E}">
        <p14:creationId xmlns:p14="http://schemas.microsoft.com/office/powerpoint/2010/main" val="22611610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TextBox 1">
            <a:extLst>
              <a:ext uri="{FF2B5EF4-FFF2-40B4-BE49-F238E27FC236}">
                <a16:creationId xmlns:a16="http://schemas.microsoft.com/office/drawing/2014/main" id="{DD6E4861-15FE-DC44-8F94-7C74B8B963F1}"/>
              </a:ext>
            </a:extLst>
          </p:cNvPr>
          <p:cNvSpPr txBox="1"/>
          <p:nvPr/>
        </p:nvSpPr>
        <p:spPr>
          <a:xfrm>
            <a:off x="5115107" y="812800"/>
            <a:ext cx="8629285" cy="769441"/>
          </a:xfrm>
          <a:prstGeom prst="rect">
            <a:avLst/>
          </a:prstGeom>
          <a:noFill/>
        </p:spPr>
        <p:txBody>
          <a:bodyPr wrap="none" rtlCol="0">
            <a:spAutoFit/>
          </a:bodyPr>
          <a:lstStyle/>
          <a:p>
            <a:r>
              <a:rPr lang="en-GB" sz="4400" dirty="0"/>
              <a:t>What makes a good or bad pitch?</a:t>
            </a:r>
          </a:p>
        </p:txBody>
      </p:sp>
      <p:graphicFrame>
        <p:nvGraphicFramePr>
          <p:cNvPr id="3" name="Table 2">
            <a:extLst>
              <a:ext uri="{FF2B5EF4-FFF2-40B4-BE49-F238E27FC236}">
                <a16:creationId xmlns:a16="http://schemas.microsoft.com/office/drawing/2014/main" id="{5DDBB974-4CDE-A649-9CF3-B540DA849557}"/>
              </a:ext>
            </a:extLst>
          </p:cNvPr>
          <p:cNvGraphicFramePr>
            <a:graphicFrameLocks noGrp="1"/>
          </p:cNvGraphicFramePr>
          <p:nvPr>
            <p:extLst>
              <p:ext uri="{D42A27DB-BD31-4B8C-83A1-F6EECF244321}">
                <p14:modId xmlns:p14="http://schemas.microsoft.com/office/powerpoint/2010/main" val="957137742"/>
              </p:ext>
            </p:extLst>
          </p:nvPr>
        </p:nvGraphicFramePr>
        <p:xfrm>
          <a:off x="1563330" y="1917291"/>
          <a:ext cx="15742058" cy="8051800"/>
        </p:xfrm>
        <a:graphic>
          <a:graphicData uri="http://schemas.openxmlformats.org/drawingml/2006/table">
            <a:tbl>
              <a:tblPr firstRow="1" firstCol="1" bandRow="1">
                <a:tableStyleId>{F5624F5E-48D3-458A-A0D5-6410D9AFC788}</a:tableStyleId>
              </a:tblPr>
              <a:tblGrid>
                <a:gridCol w="8089476">
                  <a:extLst>
                    <a:ext uri="{9D8B030D-6E8A-4147-A177-3AD203B41FA5}">
                      <a16:colId xmlns:a16="http://schemas.microsoft.com/office/drawing/2014/main" val="3846420694"/>
                    </a:ext>
                  </a:extLst>
                </a:gridCol>
                <a:gridCol w="7652582">
                  <a:extLst>
                    <a:ext uri="{9D8B030D-6E8A-4147-A177-3AD203B41FA5}">
                      <a16:colId xmlns:a16="http://schemas.microsoft.com/office/drawing/2014/main" val="1512440078"/>
                    </a:ext>
                  </a:extLst>
                </a:gridCol>
              </a:tblGrid>
              <a:tr h="622298">
                <a:tc>
                  <a:txBody>
                    <a:bodyPr/>
                    <a:lstStyle/>
                    <a:p>
                      <a:pPr algn="ctr">
                        <a:spcAft>
                          <a:spcPts val="0"/>
                        </a:spcAft>
                      </a:pPr>
                      <a:r>
                        <a:rPr lang="en-GB" sz="3600" b="1">
                          <a:effectLst/>
                          <a:latin typeface="+mn-lt"/>
                        </a:rPr>
                        <a:t>Bad </a:t>
                      </a:r>
                      <a:endParaRPr lang="en-GB" sz="3600" b="1">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600" b="1" dirty="0">
                          <a:effectLst/>
                          <a:latin typeface="+mn-lt"/>
                        </a:rPr>
                        <a:t>Good</a:t>
                      </a:r>
                      <a:endParaRPr lang="en-GB" sz="3600" b="1" dirty="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101625259"/>
                  </a:ext>
                </a:extLst>
              </a:tr>
              <a:tr h="553788">
                <a:tc>
                  <a:txBody>
                    <a:bodyPr/>
                    <a:lstStyle/>
                    <a:p>
                      <a:pPr algn="ctr">
                        <a:spcAft>
                          <a:spcPts val="0"/>
                        </a:spcAft>
                      </a:pPr>
                      <a:r>
                        <a:rPr lang="en-GB" sz="3200" dirty="0">
                          <a:effectLst/>
                          <a:latin typeface="+mn-lt"/>
                        </a:rPr>
                        <a:t>Unclear with multiple messages</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a:effectLst/>
                          <a:latin typeface="+mn-lt"/>
                        </a:rPr>
                        <a:t>Passionate</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2695244916"/>
                  </a:ext>
                </a:extLst>
              </a:tr>
              <a:tr h="553788">
                <a:tc>
                  <a:txBody>
                    <a:bodyPr/>
                    <a:lstStyle/>
                    <a:p>
                      <a:pPr algn="ctr">
                        <a:spcAft>
                          <a:spcPts val="0"/>
                        </a:spcAft>
                      </a:pPr>
                      <a:r>
                        <a:rPr lang="en-GB" sz="3200" dirty="0">
                          <a:effectLst/>
                          <a:latin typeface="+mn-lt"/>
                        </a:rPr>
                        <a:t>Read a script / too much jargon</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dirty="0">
                          <a:effectLst/>
                          <a:latin typeface="+mn-lt"/>
                        </a:rPr>
                        <a:t>Logical argument</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965580702"/>
                  </a:ext>
                </a:extLst>
              </a:tr>
              <a:tr h="5537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dirty="0">
                          <a:effectLst/>
                          <a:latin typeface="+mn-lt"/>
                        </a:rPr>
                        <a:t>Insincere / </a:t>
                      </a:r>
                      <a:r>
                        <a:rPr lang="en-GB" sz="3200" b="0" i="0" u="none" strike="noStrike" cap="none" dirty="0">
                          <a:solidFill>
                            <a:srgbClr val="000000"/>
                          </a:solidFill>
                          <a:effectLst/>
                          <a:latin typeface="+mn-lt"/>
                          <a:ea typeface="Arial"/>
                          <a:cs typeface="Arial"/>
                          <a:sym typeface="Arial"/>
                        </a:rPr>
                        <a:t>Unbelievable </a:t>
                      </a:r>
                      <a:endParaRPr lang="en-GB" sz="3200" b="0" i="0" u="none" strike="noStrike" cap="none" dirty="0">
                        <a:solidFill>
                          <a:srgbClr val="000000"/>
                        </a:solidFill>
                        <a:effectLst/>
                        <a:latin typeface="+mn-lt"/>
                        <a:ea typeface="Calibri" panose="020F0502020204030204" pitchFamily="34" charset="0"/>
                        <a:cs typeface="Times New Roman" panose="02020603050405020304" pitchFamily="18" charset="0"/>
                        <a:sym typeface="Arial"/>
                      </a:endParaRPr>
                    </a:p>
                  </a:txBody>
                  <a:tcPr marL="63500" marR="63500" marT="63500" marB="63500"/>
                </a:tc>
                <a:tc>
                  <a:txBody>
                    <a:bodyPr/>
                    <a:lstStyle/>
                    <a:p>
                      <a:pPr algn="ctr">
                        <a:spcAft>
                          <a:spcPts val="0"/>
                        </a:spcAft>
                      </a:pPr>
                      <a:r>
                        <a:rPr lang="en-GB" sz="3200">
                          <a:effectLst/>
                          <a:latin typeface="+mn-lt"/>
                        </a:rPr>
                        <a:t>Clear call to action / ask</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726866950"/>
                  </a:ext>
                </a:extLst>
              </a:tr>
              <a:tr h="553788">
                <a:tc>
                  <a:txBody>
                    <a:bodyPr/>
                    <a:lstStyle/>
                    <a:p>
                      <a:pPr algn="ctr">
                        <a:spcAft>
                          <a:spcPts val="0"/>
                        </a:spcAft>
                      </a:pPr>
                      <a:r>
                        <a:rPr lang="en-GB" sz="3200" dirty="0">
                          <a:effectLst/>
                          <a:latin typeface="+mn-lt"/>
                        </a:rPr>
                        <a:t>Rambling and confusing</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a:effectLst/>
                          <a:latin typeface="+mn-lt"/>
                        </a:rPr>
                        <a:t>Authenticity</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729635304"/>
                  </a:ext>
                </a:extLst>
              </a:tr>
              <a:tr h="553788">
                <a:tc>
                  <a:txBody>
                    <a:bodyPr/>
                    <a:lstStyle/>
                    <a:p>
                      <a:pPr algn="ctr">
                        <a:spcAft>
                          <a:spcPts val="0"/>
                        </a:spcAft>
                      </a:pPr>
                      <a:r>
                        <a:rPr lang="en-GB" sz="3200" dirty="0">
                          <a:effectLst/>
                          <a:latin typeface="+mn-lt"/>
                        </a:rPr>
                        <a:t>Monotonous / self-centred</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a:effectLst/>
                          <a:latin typeface="+mn-lt"/>
                        </a:rPr>
                        <a:t>Vulnerability</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783500036"/>
                  </a:ext>
                </a:extLst>
              </a:tr>
              <a:tr h="5537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dirty="0">
                          <a:effectLst/>
                          <a:latin typeface="+mn-lt"/>
                        </a:rPr>
                        <a:t>Fidgeting and nervous</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dirty="0">
                          <a:effectLst/>
                          <a:latin typeface="+mn-lt"/>
                        </a:rPr>
                        <a:t>Funny</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4215451182"/>
                  </a:ext>
                </a:extLst>
              </a:tr>
              <a:tr h="5537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rgbClr val="000000"/>
                          </a:solidFill>
                          <a:effectLst/>
                          <a:latin typeface="+mn-lt"/>
                          <a:ea typeface="Arial"/>
                          <a:cs typeface="Arial"/>
                          <a:sym typeface="Arial"/>
                        </a:rPr>
                        <a:t>Bad use of PowerPoint </a:t>
                      </a:r>
                      <a:endParaRPr lang="en-GB" sz="3200" b="0" i="0" u="none" strike="noStrike" cap="none" dirty="0">
                        <a:solidFill>
                          <a:srgbClr val="000000"/>
                        </a:solidFill>
                        <a:effectLst/>
                        <a:latin typeface="+mn-lt"/>
                        <a:ea typeface="Calibri" panose="020F0502020204030204" pitchFamily="34" charset="0"/>
                        <a:cs typeface="Times New Roman" panose="02020603050405020304" pitchFamily="18" charset="0"/>
                        <a:sym typeface="Arial"/>
                      </a:endParaRPr>
                    </a:p>
                  </a:txBody>
                  <a:tcPr marL="63500" marR="63500" marT="63500" marB="63500"/>
                </a:tc>
                <a:tc>
                  <a:txBody>
                    <a:bodyPr/>
                    <a:lstStyle/>
                    <a:p>
                      <a:pPr algn="ctr">
                        <a:spcAft>
                          <a:spcPts val="0"/>
                        </a:spcAft>
                      </a:pPr>
                      <a:r>
                        <a:rPr lang="en-GB" sz="3200">
                          <a:effectLst/>
                          <a:latin typeface="+mn-lt"/>
                        </a:rPr>
                        <a:t>Stage presence</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631291719"/>
                  </a:ext>
                </a:extLst>
              </a:tr>
              <a:tr h="573277">
                <a:tc>
                  <a:txBody>
                    <a:bodyPr/>
                    <a:lstStyle/>
                    <a:p>
                      <a:pPr algn="ctr">
                        <a:spcAft>
                          <a:spcPts val="0"/>
                        </a:spcAft>
                      </a:pPr>
                      <a:r>
                        <a:rPr lang="en-GB" sz="3200" dirty="0">
                          <a:effectLst/>
                          <a:latin typeface="+mn-lt"/>
                        </a:rPr>
                        <a:t>Too long, too short, too fast, too slow</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a:effectLst/>
                          <a:latin typeface="+mn-lt"/>
                        </a:rPr>
                        <a:t>Good use of pictures or video</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1509045325"/>
                  </a:ext>
                </a:extLst>
              </a:tr>
              <a:tr h="553788">
                <a:tc>
                  <a:txBody>
                    <a:bodyPr/>
                    <a:lstStyle/>
                    <a:p>
                      <a:pPr algn="ctr">
                        <a:spcAft>
                          <a:spcPts val="0"/>
                        </a:spcAft>
                      </a:pPr>
                      <a:r>
                        <a:rPr lang="en-GB" sz="3200" dirty="0">
                          <a:effectLst/>
                          <a:latin typeface="+mn-lt"/>
                        </a:rPr>
                        <a:t>No call to action </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a:effectLst/>
                          <a:latin typeface="+mn-lt"/>
                        </a:rPr>
                        <a:t>Persuasive data</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62332059"/>
                  </a:ext>
                </a:extLst>
              </a:tr>
              <a:tr h="553788">
                <a:tc>
                  <a:txBody>
                    <a:bodyPr/>
                    <a:lstStyle/>
                    <a:p>
                      <a:pPr algn="ctr">
                        <a:spcAft>
                          <a:spcPts val="0"/>
                        </a:spcAft>
                      </a:pPr>
                      <a:r>
                        <a:rPr lang="en-GB" sz="3200" dirty="0">
                          <a:effectLst/>
                          <a:latin typeface="+mn-lt"/>
                        </a:rPr>
                        <a:t>Too much or no data </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tc>
                  <a:txBody>
                    <a:bodyPr/>
                    <a:lstStyle/>
                    <a:p>
                      <a:pPr algn="ctr">
                        <a:spcAft>
                          <a:spcPts val="0"/>
                        </a:spcAft>
                      </a:pPr>
                      <a:r>
                        <a:rPr lang="en-GB" sz="3200">
                          <a:effectLst/>
                          <a:latin typeface="+mn-lt"/>
                        </a:rPr>
                        <a:t>Modesty</a:t>
                      </a:r>
                      <a:endParaRPr lang="en-GB" sz="320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702574517"/>
                  </a:ext>
                </a:extLst>
              </a:tr>
              <a:tr h="5537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rgbClr val="000000"/>
                          </a:solidFill>
                          <a:effectLst/>
                          <a:latin typeface="+mn-lt"/>
                          <a:ea typeface="Arial"/>
                          <a:cs typeface="Arial"/>
                          <a:sym typeface="Arial"/>
                        </a:rPr>
                        <a:t>Don’t connect with audience</a:t>
                      </a:r>
                      <a:endParaRPr lang="en-GB" sz="3200" b="0" i="0" u="none" strike="noStrike" cap="none" dirty="0">
                        <a:solidFill>
                          <a:srgbClr val="000000"/>
                        </a:solidFill>
                        <a:effectLst/>
                        <a:latin typeface="+mn-lt"/>
                        <a:ea typeface="Calibri" panose="020F0502020204030204" pitchFamily="34" charset="0"/>
                        <a:cs typeface="Times New Roman" panose="02020603050405020304" pitchFamily="18" charset="0"/>
                        <a:sym typeface="Arial"/>
                      </a:endParaRPr>
                    </a:p>
                  </a:txBody>
                  <a:tcPr marL="63500" marR="63500" marT="63500" marB="63500"/>
                </a:tc>
                <a:tc>
                  <a:txBody>
                    <a:bodyPr/>
                    <a:lstStyle/>
                    <a:p>
                      <a:pPr algn="ctr">
                        <a:spcAft>
                          <a:spcPts val="0"/>
                        </a:spcAft>
                      </a:pPr>
                      <a:r>
                        <a:rPr lang="en-GB" sz="3200" dirty="0">
                          <a:effectLst/>
                          <a:latin typeface="+mn-lt"/>
                        </a:rPr>
                        <a:t>Storytelling</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051204388"/>
                  </a:ext>
                </a:extLst>
              </a:tr>
              <a:tr h="553788">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lang="en-GB" sz="3200" b="0" i="0" u="none" strike="noStrike" cap="none" dirty="0">
                          <a:solidFill>
                            <a:srgbClr val="000000"/>
                          </a:solidFill>
                          <a:effectLst/>
                          <a:latin typeface="+mn-lt"/>
                          <a:ea typeface="Arial"/>
                          <a:cs typeface="Arial"/>
                          <a:sym typeface="Arial"/>
                        </a:rPr>
                        <a:t>Locked to the lectern</a:t>
                      </a:r>
                      <a:endParaRPr lang="en-GB" sz="3200" b="0" i="0" u="none" strike="noStrike" cap="none" dirty="0">
                        <a:solidFill>
                          <a:srgbClr val="000000"/>
                        </a:solidFill>
                        <a:effectLst/>
                        <a:latin typeface="+mn-lt"/>
                        <a:ea typeface="Calibri" panose="020F0502020204030204" pitchFamily="34" charset="0"/>
                        <a:cs typeface="Times New Roman" panose="02020603050405020304" pitchFamily="18" charset="0"/>
                        <a:sym typeface="Arial"/>
                      </a:endParaRPr>
                    </a:p>
                  </a:txBody>
                  <a:tcPr marL="63500" marR="63500" marT="63500" marB="63500"/>
                </a:tc>
                <a:tc>
                  <a:txBody>
                    <a:bodyPr/>
                    <a:lstStyle/>
                    <a:p>
                      <a:pPr algn="ctr">
                        <a:spcAft>
                          <a:spcPts val="0"/>
                        </a:spcAft>
                      </a:pPr>
                      <a:r>
                        <a:rPr lang="en-GB" sz="3200" dirty="0">
                          <a:effectLst/>
                          <a:latin typeface="+mn-lt"/>
                        </a:rPr>
                        <a:t>Good structure and signposting</a:t>
                      </a:r>
                      <a:endParaRPr lang="en-GB" sz="3200" dirty="0">
                        <a:effectLst/>
                        <a:latin typeface="+mn-lt"/>
                        <a:ea typeface="Calibri" panose="020F0502020204030204" pitchFamily="34" charset="0"/>
                        <a:cs typeface="Times New Roman" panose="02020603050405020304" pitchFamily="18" charset="0"/>
                      </a:endParaRPr>
                    </a:p>
                  </a:txBody>
                  <a:tcPr marL="63500" marR="63500" marT="63500" marB="63500"/>
                </a:tc>
                <a:extLst>
                  <a:ext uri="{0D108BD9-81ED-4DB2-BD59-A6C34878D82A}">
                    <a16:rowId xmlns:a16="http://schemas.microsoft.com/office/drawing/2014/main" val="3221937306"/>
                  </a:ext>
                </a:extLst>
              </a:tr>
            </a:tbl>
          </a:graphicData>
        </a:graphic>
      </p:graphicFrame>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3" name="Rectangle 2">
            <a:extLst>
              <a:ext uri="{FF2B5EF4-FFF2-40B4-BE49-F238E27FC236}">
                <a16:creationId xmlns:a16="http://schemas.microsoft.com/office/drawing/2014/main" id="{F9CFD834-0D39-0A4F-BD1D-78FF22245DFF}"/>
              </a:ext>
            </a:extLst>
          </p:cNvPr>
          <p:cNvSpPr/>
          <p:nvPr/>
        </p:nvSpPr>
        <p:spPr>
          <a:xfrm>
            <a:off x="2955925" y="1233562"/>
            <a:ext cx="12947650" cy="7196714"/>
          </a:xfrm>
          <a:prstGeom prst="rect">
            <a:avLst/>
          </a:prstGeom>
        </p:spPr>
        <p:txBody>
          <a:bodyPr wrap="square">
            <a:spAutoFit/>
          </a:bodyPr>
          <a:lstStyle/>
          <a:p>
            <a:pPr marL="24130" algn="ctr"/>
            <a:r>
              <a:rPr lang="en-GB" sz="4400" b="1" dirty="0">
                <a:solidFill>
                  <a:srgbClr val="548DD4"/>
                </a:solidFill>
                <a:latin typeface="+mn-lt"/>
                <a:ea typeface="Times New Roman" panose="02020603050405020304" pitchFamily="18" charset="0"/>
                <a:cs typeface="Times New Roman" panose="02020603050405020304" pitchFamily="18" charset="0"/>
              </a:rPr>
              <a:t>The Five Ps Framework </a:t>
            </a:r>
          </a:p>
          <a:p>
            <a:pPr marL="24130"/>
            <a:endParaRPr lang="en-GB" sz="4000" dirty="0">
              <a:latin typeface="+mn-lt"/>
              <a:ea typeface="Calibri" panose="020F0502020204030204" pitchFamily="34" charset="0"/>
              <a:cs typeface="Times New Roman" panose="02020603050405020304" pitchFamily="18" charset="0"/>
            </a:endParaRPr>
          </a:p>
          <a:p>
            <a:pPr marL="24130"/>
            <a:endParaRPr lang="en-GB" sz="4000" dirty="0">
              <a:latin typeface="+mn-lt"/>
              <a:ea typeface="Calibri" panose="020F0502020204030204" pitchFamily="34" charset="0"/>
              <a:cs typeface="Times New Roman" panose="02020603050405020304" pitchFamily="18" charset="0"/>
            </a:endParaRPr>
          </a:p>
          <a:p>
            <a:pPr marL="10795">
              <a:spcBef>
                <a:spcPts val="1910"/>
              </a:spcBef>
            </a:pPr>
            <a:r>
              <a:rPr lang="en-GB" sz="3600" dirty="0">
                <a:latin typeface="+mn-lt"/>
                <a:ea typeface="Times New Roman" panose="02020603050405020304" pitchFamily="18" charset="0"/>
                <a:cs typeface="Times New Roman" panose="02020603050405020304" pitchFamily="18" charset="0"/>
              </a:rPr>
              <a:t>There are five key fundamentals to creating the perfect pitch: </a:t>
            </a:r>
            <a:endParaRPr lang="en-GB" sz="3600" dirty="0">
              <a:latin typeface="+mn-lt"/>
              <a:ea typeface="Calibri" panose="020F0502020204030204" pitchFamily="34" charset="0"/>
              <a:cs typeface="Times New Roman" panose="02020603050405020304" pitchFamily="18" charset="0"/>
            </a:endParaRPr>
          </a:p>
          <a:p>
            <a:pPr marL="243205">
              <a:lnSpc>
                <a:spcPct val="150000"/>
              </a:lnSpc>
              <a:spcBef>
                <a:spcPts val="1770"/>
              </a:spcBef>
            </a:pPr>
            <a:r>
              <a:rPr lang="en-GB" sz="3600" dirty="0">
                <a:latin typeface="+mn-lt"/>
                <a:ea typeface="Times New Roman" panose="02020603050405020304" pitchFamily="18" charset="0"/>
                <a:cs typeface="Times New Roman" panose="02020603050405020304" pitchFamily="18" charset="0"/>
              </a:rPr>
              <a:t>1. Passion </a:t>
            </a:r>
            <a:endParaRPr lang="en-GB" sz="3600" dirty="0">
              <a:latin typeface="+mn-lt"/>
              <a:ea typeface="Calibri" panose="020F0502020204030204" pitchFamily="34" charset="0"/>
              <a:cs typeface="Times New Roman" panose="02020603050405020304" pitchFamily="18" charset="0"/>
            </a:endParaRPr>
          </a:p>
          <a:p>
            <a:pPr marL="247650">
              <a:lnSpc>
                <a:spcPct val="150000"/>
              </a:lnSpc>
              <a:spcBef>
                <a:spcPts val="240"/>
              </a:spcBef>
            </a:pPr>
            <a:r>
              <a:rPr lang="en-GB" sz="3600" dirty="0">
                <a:latin typeface="+mn-lt"/>
                <a:ea typeface="Times New Roman" panose="02020603050405020304" pitchFamily="18" charset="0"/>
                <a:cs typeface="Times New Roman" panose="02020603050405020304" pitchFamily="18" charset="0"/>
              </a:rPr>
              <a:t>2. Purpose </a:t>
            </a:r>
            <a:endParaRPr lang="en-GB" sz="3600" dirty="0">
              <a:latin typeface="+mn-lt"/>
              <a:ea typeface="Calibri" panose="020F0502020204030204" pitchFamily="34" charset="0"/>
              <a:cs typeface="Times New Roman" panose="02020603050405020304" pitchFamily="18" charset="0"/>
            </a:endParaRPr>
          </a:p>
          <a:p>
            <a:pPr marL="241935">
              <a:lnSpc>
                <a:spcPct val="150000"/>
              </a:lnSpc>
              <a:spcBef>
                <a:spcPts val="240"/>
              </a:spcBef>
            </a:pPr>
            <a:r>
              <a:rPr lang="en-GB" sz="3600" dirty="0">
                <a:latin typeface="+mn-lt"/>
                <a:ea typeface="Times New Roman" panose="02020603050405020304" pitchFamily="18" charset="0"/>
                <a:cs typeface="Times New Roman" panose="02020603050405020304" pitchFamily="18" charset="0"/>
              </a:rPr>
              <a:t>3. Planning </a:t>
            </a:r>
            <a:endParaRPr lang="en-GB" sz="3600" dirty="0">
              <a:latin typeface="+mn-lt"/>
              <a:ea typeface="Calibri" panose="020F0502020204030204" pitchFamily="34" charset="0"/>
              <a:cs typeface="Times New Roman" panose="02020603050405020304" pitchFamily="18" charset="0"/>
            </a:endParaRPr>
          </a:p>
          <a:p>
            <a:pPr marL="243205">
              <a:lnSpc>
                <a:spcPct val="150000"/>
              </a:lnSpc>
              <a:spcBef>
                <a:spcPts val="240"/>
              </a:spcBef>
            </a:pPr>
            <a:r>
              <a:rPr lang="en-GB" sz="3600" dirty="0">
                <a:latin typeface="+mn-lt"/>
                <a:ea typeface="Times New Roman" panose="02020603050405020304" pitchFamily="18" charset="0"/>
                <a:cs typeface="Times New Roman" panose="02020603050405020304" pitchFamily="18" charset="0"/>
              </a:rPr>
              <a:t>4. Practice </a:t>
            </a:r>
            <a:endParaRPr lang="en-GB" sz="3600" dirty="0">
              <a:latin typeface="+mn-lt"/>
              <a:ea typeface="Calibri" panose="020F0502020204030204" pitchFamily="34" charset="0"/>
              <a:cs typeface="Times New Roman" panose="02020603050405020304" pitchFamily="18" charset="0"/>
            </a:endParaRPr>
          </a:p>
          <a:p>
            <a:pPr marL="245110">
              <a:lnSpc>
                <a:spcPct val="150000"/>
              </a:lnSpc>
              <a:spcBef>
                <a:spcPts val="270"/>
              </a:spcBef>
            </a:pPr>
            <a:r>
              <a:rPr lang="en-GB" sz="3600" dirty="0">
                <a:latin typeface="+mn-lt"/>
                <a:ea typeface="Times New Roman" panose="02020603050405020304" pitchFamily="18" charset="0"/>
                <a:cs typeface="Times New Roman" panose="02020603050405020304" pitchFamily="18" charset="0"/>
              </a:rPr>
              <a:t>5. Performance </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610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29D611A5-3D48-7F4D-A78C-F8453DCDCD8A}"/>
              </a:ext>
            </a:extLst>
          </p:cNvPr>
          <p:cNvSpPr/>
          <p:nvPr/>
        </p:nvSpPr>
        <p:spPr>
          <a:xfrm>
            <a:off x="2032000" y="1037350"/>
            <a:ext cx="14757399" cy="6686446"/>
          </a:xfrm>
          <a:prstGeom prst="rect">
            <a:avLst/>
          </a:prstGeom>
        </p:spPr>
        <p:txBody>
          <a:bodyPr wrap="square">
            <a:spAutoFit/>
          </a:bodyPr>
          <a:lstStyle/>
          <a:p>
            <a:pPr marL="24130" algn="ctr"/>
            <a:r>
              <a:rPr lang="en-GB" sz="4000" b="1" dirty="0">
                <a:solidFill>
                  <a:srgbClr val="548DD4"/>
                </a:solidFill>
                <a:latin typeface="+mn-lt"/>
                <a:ea typeface="Times New Roman" panose="02020603050405020304" pitchFamily="18" charset="0"/>
                <a:cs typeface="Times New Roman" panose="02020603050405020304" pitchFamily="18" charset="0"/>
              </a:rPr>
              <a:t>Passion – The Neuroscience of Persuasion </a:t>
            </a:r>
          </a:p>
          <a:p>
            <a:pPr marL="24130" algn="ctr"/>
            <a:endParaRPr lang="en-GB" sz="4000" dirty="0">
              <a:latin typeface="+mn-lt"/>
              <a:ea typeface="Calibri" panose="020F0502020204030204" pitchFamily="34" charset="0"/>
              <a:cs typeface="Times New Roman" panose="02020603050405020304" pitchFamily="18" charset="0"/>
            </a:endParaRPr>
          </a:p>
          <a:p>
            <a:pPr marL="24130" algn="ctr"/>
            <a:endParaRPr lang="en-GB" sz="4000" dirty="0">
              <a:latin typeface="+mn-lt"/>
              <a:ea typeface="Calibri" panose="020F0502020204030204" pitchFamily="34" charset="0"/>
              <a:cs typeface="Times New Roman" panose="02020603050405020304" pitchFamily="18" charset="0"/>
            </a:endParaRPr>
          </a:p>
          <a:p>
            <a:pPr marL="24130" algn="ctr"/>
            <a:endParaRPr lang="en-GB" sz="4000" dirty="0">
              <a:latin typeface="+mn-lt"/>
              <a:ea typeface="Calibri" panose="020F0502020204030204" pitchFamily="34" charset="0"/>
              <a:cs typeface="Times New Roman" panose="02020603050405020304" pitchFamily="18" charset="0"/>
            </a:endParaRPr>
          </a:p>
          <a:p>
            <a:pPr marL="13335" algn="ctr">
              <a:spcBef>
                <a:spcPts val="1910"/>
              </a:spcBef>
            </a:pPr>
            <a:r>
              <a:rPr lang="en-GB" sz="4000" dirty="0">
                <a:latin typeface="+mn-lt"/>
                <a:ea typeface="Times New Roman" panose="02020603050405020304" pitchFamily="18" charset="0"/>
                <a:cs typeface="Times New Roman" panose="02020603050405020304" pitchFamily="18" charset="0"/>
              </a:rPr>
              <a:t>“</a:t>
            </a:r>
            <a:r>
              <a:rPr lang="en-GB" sz="4000" i="1" dirty="0">
                <a:latin typeface="+mn-lt"/>
                <a:ea typeface="Times New Roman" panose="02020603050405020304" pitchFamily="18" charset="0"/>
                <a:cs typeface="Times New Roman" panose="02020603050405020304" pitchFamily="18" charset="0"/>
              </a:rPr>
              <a:t>Culture eats strategy for breakfast</a:t>
            </a:r>
            <a:r>
              <a:rPr lang="en-GB" sz="4000" dirty="0">
                <a:latin typeface="+mn-lt"/>
                <a:ea typeface="Times New Roman" panose="02020603050405020304" pitchFamily="18" charset="0"/>
                <a:cs typeface="Times New Roman" panose="02020603050405020304" pitchFamily="18" charset="0"/>
              </a:rPr>
              <a:t>” </a:t>
            </a:r>
          </a:p>
          <a:p>
            <a:pPr marL="13335" algn="ctr">
              <a:spcBef>
                <a:spcPts val="1910"/>
              </a:spcBef>
            </a:pPr>
            <a:r>
              <a:rPr lang="en-GB" sz="3200" dirty="0">
                <a:latin typeface="+mn-lt"/>
                <a:ea typeface="Times New Roman" panose="02020603050405020304" pitchFamily="18" charset="0"/>
                <a:cs typeface="Times New Roman" panose="02020603050405020304" pitchFamily="18" charset="0"/>
              </a:rPr>
              <a:t>Peter Drucker</a:t>
            </a:r>
          </a:p>
          <a:p>
            <a:pPr marL="13335" algn="ctr">
              <a:spcBef>
                <a:spcPts val="1910"/>
              </a:spcBef>
            </a:pPr>
            <a:endParaRPr lang="en-GB" sz="4000" dirty="0">
              <a:latin typeface="+mn-lt"/>
              <a:ea typeface="Calibri" panose="020F0502020204030204" pitchFamily="34" charset="0"/>
              <a:cs typeface="Times New Roman" panose="02020603050405020304" pitchFamily="18" charset="0"/>
            </a:endParaRPr>
          </a:p>
          <a:p>
            <a:pPr marL="13335" algn="ctr">
              <a:spcBef>
                <a:spcPts val="245"/>
              </a:spcBef>
            </a:pPr>
            <a:r>
              <a:rPr lang="en-GB" sz="4000" b="1" dirty="0">
                <a:latin typeface="+mn-lt"/>
                <a:ea typeface="Times New Roman" panose="02020603050405020304" pitchFamily="18" charset="0"/>
                <a:cs typeface="Times New Roman" panose="02020603050405020304" pitchFamily="18" charset="0"/>
              </a:rPr>
              <a:t>People fund people, not programmes</a:t>
            </a:r>
          </a:p>
          <a:p>
            <a:pPr marL="13335">
              <a:spcBef>
                <a:spcPts val="245"/>
              </a:spcBef>
            </a:pPr>
            <a:endParaRPr lang="en-GB" sz="3600" dirty="0">
              <a:effectLst/>
              <a:latin typeface="+mn-lt"/>
              <a:ea typeface="Calibri" panose="020F0502020204030204" pitchFamily="34" charset="0"/>
              <a:cs typeface="Times New Roman" panose="02020603050405020304" pitchFamily="18" charset="0"/>
            </a:endParaRPr>
          </a:p>
          <a:p>
            <a:pPr marL="13335">
              <a:spcBef>
                <a:spcPts val="245"/>
              </a:spcBef>
            </a:pPr>
            <a:endParaRPr lang="en-GB" sz="28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7735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21C98033-E2EE-5A47-B7FC-C64A5880F5DB}"/>
              </a:ext>
            </a:extLst>
          </p:cNvPr>
          <p:cNvSpPr/>
          <p:nvPr/>
        </p:nvSpPr>
        <p:spPr>
          <a:xfrm>
            <a:off x="1289050" y="1414133"/>
            <a:ext cx="16281400" cy="5622052"/>
          </a:xfrm>
          <a:prstGeom prst="rect">
            <a:avLst/>
          </a:prstGeom>
        </p:spPr>
        <p:txBody>
          <a:bodyPr wrap="square">
            <a:spAutoFit/>
          </a:bodyPr>
          <a:lstStyle/>
          <a:p>
            <a:pPr marL="10160" algn="ctr">
              <a:spcBef>
                <a:spcPts val="1790"/>
              </a:spcBef>
            </a:pPr>
            <a:r>
              <a:rPr lang="en-GB" sz="4400" b="1" dirty="0">
                <a:solidFill>
                  <a:srgbClr val="548DD4"/>
                </a:solidFill>
                <a:latin typeface="+mn-lt"/>
                <a:cs typeface="Times New Roman" panose="02020603050405020304" pitchFamily="18" charset="0"/>
              </a:rPr>
              <a:t>How much of communication is non-verbal? </a:t>
            </a:r>
          </a:p>
          <a:p>
            <a:pPr marL="10160">
              <a:spcBef>
                <a:spcPts val="1790"/>
              </a:spcBef>
            </a:pPr>
            <a:endParaRPr lang="en-GB" sz="2800" dirty="0">
              <a:latin typeface="+mn-lt"/>
              <a:ea typeface="Calibri" panose="020F0502020204030204" pitchFamily="34" charset="0"/>
              <a:cs typeface="Times New Roman" panose="02020603050405020304" pitchFamily="18" charset="0"/>
            </a:endParaRPr>
          </a:p>
          <a:p>
            <a:pPr marL="10160">
              <a:spcBef>
                <a:spcPts val="1790"/>
              </a:spcBef>
            </a:pPr>
            <a:endParaRPr lang="en-GB" sz="2800" dirty="0">
              <a:latin typeface="+mn-lt"/>
              <a:ea typeface="Calibri" panose="020F0502020204030204" pitchFamily="34" charset="0"/>
              <a:cs typeface="Times New Roman" panose="02020603050405020304" pitchFamily="18" charset="0"/>
            </a:endParaRPr>
          </a:p>
          <a:p>
            <a:pPr marL="19685" algn="ctr">
              <a:spcBef>
                <a:spcPts val="240"/>
              </a:spcBef>
            </a:pPr>
            <a:r>
              <a:rPr lang="en-GB" sz="3600" dirty="0">
                <a:latin typeface="+mn-lt"/>
                <a:ea typeface="Times New Roman" panose="02020603050405020304" pitchFamily="18" charset="0"/>
                <a:cs typeface="Times New Roman" panose="02020603050405020304" pitchFamily="18" charset="0"/>
              </a:rPr>
              <a:t>Multiple research studies since 1970s suggest in excess of 50%:</a:t>
            </a:r>
          </a:p>
          <a:p>
            <a:pPr marL="19685" algn="ctr">
              <a:spcBef>
                <a:spcPts val="240"/>
              </a:spcBef>
            </a:pPr>
            <a:endParaRPr lang="en-GB" sz="3600" dirty="0">
              <a:latin typeface="+mn-lt"/>
              <a:ea typeface="Calibri" panose="020F0502020204030204" pitchFamily="34" charset="0"/>
              <a:cs typeface="Times New Roman" panose="02020603050405020304" pitchFamily="18" charset="0"/>
            </a:endParaRPr>
          </a:p>
          <a:p>
            <a:pPr marL="244475" algn="ctr">
              <a:spcBef>
                <a:spcPts val="290"/>
              </a:spcBef>
            </a:pPr>
            <a:r>
              <a:rPr lang="en-GB" sz="3600" dirty="0">
                <a:latin typeface="+mn-lt"/>
                <a:ea typeface="Times New Roman" panose="02020603050405020304" pitchFamily="18" charset="0"/>
                <a:cs typeface="Times New Roman" panose="02020603050405020304" pitchFamily="18" charset="0"/>
              </a:rPr>
              <a:t>10% Words </a:t>
            </a:r>
            <a:endParaRPr lang="en-GB" sz="3600" dirty="0">
              <a:latin typeface="+mn-lt"/>
              <a:ea typeface="Calibri" panose="020F0502020204030204" pitchFamily="34" charset="0"/>
              <a:cs typeface="Times New Roman" panose="02020603050405020304" pitchFamily="18" charset="0"/>
            </a:endParaRPr>
          </a:p>
          <a:p>
            <a:pPr marL="244475" algn="ctr">
              <a:spcBef>
                <a:spcPts val="315"/>
              </a:spcBef>
            </a:pPr>
            <a:r>
              <a:rPr lang="en-GB" sz="3600" dirty="0">
                <a:latin typeface="+mn-lt"/>
                <a:ea typeface="Times New Roman" panose="02020603050405020304" pitchFamily="18" charset="0"/>
                <a:cs typeface="Times New Roman" panose="02020603050405020304" pitchFamily="18" charset="0"/>
              </a:rPr>
              <a:t>25% Tone of Voice </a:t>
            </a:r>
            <a:endParaRPr lang="en-GB" sz="3600" dirty="0">
              <a:latin typeface="+mn-lt"/>
              <a:ea typeface="Calibri" panose="020F0502020204030204" pitchFamily="34" charset="0"/>
              <a:cs typeface="Times New Roman" panose="02020603050405020304" pitchFamily="18" charset="0"/>
            </a:endParaRPr>
          </a:p>
          <a:p>
            <a:pPr marL="244475" algn="ctr">
              <a:spcBef>
                <a:spcPts val="295"/>
              </a:spcBef>
            </a:pPr>
            <a:r>
              <a:rPr lang="en-GB" sz="3600" dirty="0">
                <a:latin typeface="+mn-lt"/>
                <a:ea typeface="Times New Roman" panose="02020603050405020304" pitchFamily="18" charset="0"/>
                <a:cs typeface="Times New Roman" panose="02020603050405020304" pitchFamily="18" charset="0"/>
              </a:rPr>
              <a:t>65% Body language </a:t>
            </a:r>
          </a:p>
          <a:p>
            <a:pPr marL="244475">
              <a:spcBef>
                <a:spcPts val="295"/>
              </a:spcBef>
            </a:pPr>
            <a:endParaRPr lang="en-GB" sz="3600" dirty="0">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61297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6" end="6"/>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sp>
        <p:nvSpPr>
          <p:cNvPr id="2" name="Rectangle 1">
            <a:extLst>
              <a:ext uri="{FF2B5EF4-FFF2-40B4-BE49-F238E27FC236}">
                <a16:creationId xmlns:a16="http://schemas.microsoft.com/office/drawing/2014/main" id="{819DD767-D837-4047-BC53-67DDCD20EE78}"/>
              </a:ext>
            </a:extLst>
          </p:cNvPr>
          <p:cNvSpPr/>
          <p:nvPr/>
        </p:nvSpPr>
        <p:spPr>
          <a:xfrm>
            <a:off x="1466850" y="1437673"/>
            <a:ext cx="15925800" cy="7366119"/>
          </a:xfrm>
          <a:prstGeom prst="rect">
            <a:avLst/>
          </a:prstGeom>
        </p:spPr>
        <p:txBody>
          <a:bodyPr wrap="square">
            <a:spAutoFit/>
          </a:bodyPr>
          <a:lstStyle/>
          <a:p>
            <a:pPr marL="13335" algn="ctr">
              <a:spcBef>
                <a:spcPts val="1595"/>
              </a:spcBef>
            </a:pPr>
            <a:r>
              <a:rPr lang="en-GB" sz="4400" b="1" dirty="0">
                <a:solidFill>
                  <a:srgbClr val="548DD4"/>
                </a:solidFill>
                <a:latin typeface="+mn-lt"/>
                <a:cs typeface="Times New Roman" panose="02020603050405020304" pitchFamily="18" charset="0"/>
              </a:rPr>
              <a:t>What is your ‘why’?</a:t>
            </a:r>
          </a:p>
          <a:p>
            <a:pPr marL="13335">
              <a:spcBef>
                <a:spcPts val="1595"/>
              </a:spcBef>
            </a:pPr>
            <a:endParaRPr lang="en-GB" sz="2800" dirty="0">
              <a:latin typeface="+mn-lt"/>
              <a:ea typeface="Times New Roman" panose="02020603050405020304" pitchFamily="18" charset="0"/>
              <a:cs typeface="Times New Roman" panose="02020603050405020304" pitchFamily="18" charset="0"/>
            </a:endParaRPr>
          </a:p>
          <a:p>
            <a:pPr marL="13335" algn="ctr">
              <a:spcBef>
                <a:spcPts val="1595"/>
              </a:spcBef>
            </a:pPr>
            <a:r>
              <a:rPr lang="en-GB" sz="3600" dirty="0">
                <a:latin typeface="+mn-lt"/>
                <a:ea typeface="Times New Roman" panose="02020603050405020304" pitchFamily="18" charset="0"/>
                <a:cs typeface="Times New Roman" panose="02020603050405020304" pitchFamily="18" charset="0"/>
              </a:rPr>
              <a:t>“</a:t>
            </a:r>
            <a:r>
              <a:rPr lang="en-GB" sz="3600" i="1" dirty="0">
                <a:latin typeface="+mn-lt"/>
                <a:ea typeface="Times New Roman" panose="02020603050405020304" pitchFamily="18" charset="0"/>
                <a:cs typeface="Times New Roman" panose="02020603050405020304" pitchFamily="18" charset="0"/>
              </a:rPr>
              <a:t>People don’t buy what you do; they buy why you do it</a:t>
            </a:r>
            <a:r>
              <a:rPr lang="en-GB" sz="3600" dirty="0">
                <a:latin typeface="+mn-lt"/>
                <a:ea typeface="Times New Roman" panose="02020603050405020304" pitchFamily="18" charset="0"/>
                <a:cs typeface="Times New Roman" panose="02020603050405020304" pitchFamily="18" charset="0"/>
              </a:rPr>
              <a:t>” </a:t>
            </a:r>
          </a:p>
          <a:p>
            <a:pPr marL="13335" algn="ctr">
              <a:spcBef>
                <a:spcPts val="1595"/>
              </a:spcBef>
            </a:pPr>
            <a:r>
              <a:rPr lang="en-GB" sz="2800" dirty="0">
                <a:latin typeface="+mn-lt"/>
                <a:ea typeface="Times New Roman" panose="02020603050405020304" pitchFamily="18" charset="0"/>
                <a:cs typeface="Times New Roman" panose="02020603050405020304" pitchFamily="18" charset="0"/>
              </a:rPr>
              <a:t>Simon Sinek </a:t>
            </a:r>
          </a:p>
          <a:p>
            <a:pPr marL="13335" algn="ctr">
              <a:spcBef>
                <a:spcPts val="1595"/>
              </a:spcBef>
            </a:pPr>
            <a:endParaRPr lang="en-GB" sz="2800" dirty="0">
              <a:latin typeface="+mn-lt"/>
              <a:ea typeface="Calibri" panose="020F0502020204030204" pitchFamily="34" charset="0"/>
              <a:cs typeface="Times New Roman" panose="02020603050405020304" pitchFamily="18" charset="0"/>
            </a:endParaRPr>
          </a:p>
          <a:p>
            <a:pPr marL="16510" marR="158750" indent="-2540">
              <a:spcBef>
                <a:spcPts val="1765"/>
              </a:spcBef>
            </a:pPr>
            <a:r>
              <a:rPr lang="en-GB" sz="3600" dirty="0">
                <a:latin typeface="+mn-lt"/>
                <a:ea typeface="Times New Roman" panose="02020603050405020304" pitchFamily="18" charset="0"/>
                <a:cs typeface="Times New Roman" panose="02020603050405020304" pitchFamily="18" charset="0"/>
              </a:rPr>
              <a:t>Your ‘why’ is your clearest articulation of your </a:t>
            </a:r>
            <a:r>
              <a:rPr lang="en-GB" sz="3600" b="1" dirty="0">
                <a:latin typeface="+mn-lt"/>
                <a:ea typeface="Times New Roman" panose="02020603050405020304" pitchFamily="18" charset="0"/>
                <a:cs typeface="Times New Roman" panose="02020603050405020304" pitchFamily="18" charset="0"/>
              </a:rPr>
              <a:t>purpose</a:t>
            </a:r>
            <a:r>
              <a:rPr lang="en-GB" sz="3600" dirty="0">
                <a:latin typeface="+mn-lt"/>
                <a:ea typeface="Times New Roman" panose="02020603050405020304" pitchFamily="18" charset="0"/>
                <a:cs typeface="Times New Roman" panose="02020603050405020304" pitchFamily="18" charset="0"/>
              </a:rPr>
              <a:t> in life. Your brand essence. In this type of work, it’s the thing that drives people to do the work they do. </a:t>
            </a:r>
          </a:p>
          <a:p>
            <a:pPr marL="16510" marR="158750" indent="-2540">
              <a:spcBef>
                <a:spcPts val="1765"/>
              </a:spcBef>
            </a:pPr>
            <a:endParaRPr lang="en-GB" sz="3600" dirty="0">
              <a:latin typeface="+mn-lt"/>
              <a:ea typeface="Calibri" panose="020F0502020204030204" pitchFamily="34" charset="0"/>
              <a:cs typeface="Times New Roman" panose="02020603050405020304" pitchFamily="18" charset="0"/>
            </a:endParaRPr>
          </a:p>
          <a:p>
            <a:pPr marL="10160" marR="287020" indent="635">
              <a:spcBef>
                <a:spcPts val="1575"/>
              </a:spcBef>
            </a:pPr>
            <a:r>
              <a:rPr lang="en-GB" sz="3600" dirty="0">
                <a:latin typeface="+mn-lt"/>
                <a:ea typeface="Times New Roman" panose="02020603050405020304" pitchFamily="18" charset="0"/>
                <a:cs typeface="Times New Roman" panose="02020603050405020304" pitchFamily="18" charset="0"/>
              </a:rPr>
              <a:t>This must come through in your pitch. Both your purpose and the purpose of your organisation. </a:t>
            </a:r>
            <a:endParaRPr lang="en-GB" sz="3600" dirty="0">
              <a:effectLst/>
              <a:latin typeface="+mn-l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96943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5"/>
        <p:cNvGrpSpPr/>
        <p:nvPr/>
      </p:nvGrpSpPr>
      <p:grpSpPr>
        <a:xfrm>
          <a:off x="0" y="0"/>
          <a:ext cx="0" cy="0"/>
          <a:chOff x="0" y="0"/>
          <a:chExt cx="0" cy="0"/>
        </a:xfrm>
      </p:grpSpPr>
      <p:pic>
        <p:nvPicPr>
          <p:cNvPr id="27" name="Google Shape;27;p2"/>
          <p:cNvPicPr preferRelativeResize="0"/>
          <p:nvPr/>
        </p:nvPicPr>
        <p:blipFill rotWithShape="1">
          <a:blip r:embed="rId3">
            <a:alphaModFix/>
          </a:blip>
          <a:srcRect r="3765"/>
          <a:stretch/>
        </p:blipFill>
        <p:spPr>
          <a:xfrm>
            <a:off x="0" y="10224655"/>
            <a:ext cx="18859500" cy="3075900"/>
          </a:xfrm>
          <a:prstGeom prst="rect">
            <a:avLst/>
          </a:prstGeom>
          <a:noFill/>
          <a:ln>
            <a:noFill/>
          </a:ln>
        </p:spPr>
      </p:pic>
      <p:pic>
        <p:nvPicPr>
          <p:cNvPr id="5" name="Picture 4">
            <a:extLst>
              <a:ext uri="{FF2B5EF4-FFF2-40B4-BE49-F238E27FC236}">
                <a16:creationId xmlns:a16="http://schemas.microsoft.com/office/drawing/2014/main" id="{0EF46578-E621-4B4B-99CD-656526FDCBD2}"/>
              </a:ext>
            </a:extLst>
          </p:cNvPr>
          <p:cNvPicPr>
            <a:picLocks noChangeAspect="1"/>
          </p:cNvPicPr>
          <p:nvPr/>
        </p:nvPicPr>
        <p:blipFill>
          <a:blip r:embed="rId4"/>
          <a:stretch>
            <a:fillRect/>
          </a:stretch>
        </p:blipFill>
        <p:spPr>
          <a:xfrm>
            <a:off x="5591175" y="3381218"/>
            <a:ext cx="7677150" cy="4892832"/>
          </a:xfrm>
          <a:prstGeom prst="rect">
            <a:avLst/>
          </a:prstGeom>
        </p:spPr>
      </p:pic>
      <p:sp>
        <p:nvSpPr>
          <p:cNvPr id="6" name="Rectangle 5">
            <a:extLst>
              <a:ext uri="{FF2B5EF4-FFF2-40B4-BE49-F238E27FC236}">
                <a16:creationId xmlns:a16="http://schemas.microsoft.com/office/drawing/2014/main" id="{3C917158-84F1-1643-974F-392442071387}"/>
              </a:ext>
            </a:extLst>
          </p:cNvPr>
          <p:cNvSpPr/>
          <p:nvPr/>
        </p:nvSpPr>
        <p:spPr>
          <a:xfrm>
            <a:off x="1930400" y="1327544"/>
            <a:ext cx="14630400" cy="1323439"/>
          </a:xfrm>
          <a:prstGeom prst="rect">
            <a:avLst/>
          </a:prstGeom>
        </p:spPr>
        <p:txBody>
          <a:bodyPr wrap="square">
            <a:spAutoFit/>
          </a:bodyPr>
          <a:lstStyle/>
          <a:p>
            <a:pPr marL="24130" indent="4445" algn="ctr"/>
            <a:r>
              <a:rPr lang="en-GB" sz="4000" b="1" dirty="0">
                <a:solidFill>
                  <a:srgbClr val="548DD4"/>
                </a:solidFill>
                <a:latin typeface="+mn-lt"/>
                <a:cs typeface="Times New Roman" panose="02020603050405020304" pitchFamily="18" charset="0"/>
              </a:rPr>
              <a:t>The Art of Response Management: </a:t>
            </a:r>
          </a:p>
          <a:p>
            <a:pPr marL="24130" indent="4445" algn="ctr"/>
            <a:r>
              <a:rPr lang="en-GB" sz="4000" b="1" dirty="0">
                <a:solidFill>
                  <a:srgbClr val="548DD4"/>
                </a:solidFill>
                <a:latin typeface="+mn-lt"/>
                <a:cs typeface="Times New Roman" panose="02020603050405020304" pitchFamily="18" charset="0"/>
              </a:rPr>
              <a:t>From Theory to Practice.  </a:t>
            </a:r>
          </a:p>
        </p:txBody>
      </p:sp>
    </p:spTree>
    <p:extLst>
      <p:ext uri="{BB962C8B-B14F-4D97-AF65-F5344CB8AC3E}">
        <p14:creationId xmlns:p14="http://schemas.microsoft.com/office/powerpoint/2010/main" val="2971142351"/>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928</TotalTime>
  <Words>1224</Words>
  <Application>Microsoft Office PowerPoint</Application>
  <PresentationFormat>Custom</PresentationFormat>
  <Paragraphs>168</Paragraphs>
  <Slides>16</Slides>
  <Notes>16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16</vt:i4>
      </vt:variant>
    </vt:vector>
  </HeadingPairs>
  <TitlesOfParts>
    <vt:vector size="20" baseType="lpstr">
      <vt:lpstr>Arial</vt:lpstr>
      <vt:lpstr>Calibri</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Julie McMeeken</dc:creator>
  <cp:lastModifiedBy>Alivia Prattas</cp:lastModifiedBy>
  <cp:revision>26</cp:revision>
  <dcterms:modified xsi:type="dcterms:W3CDTF">2021-06-28T04:21:44Z</dcterms:modified>
</cp:coreProperties>
</file>