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3" r:id="rId6"/>
    <p:sldId id="262" r:id="rId7"/>
    <p:sldId id="261" r:id="rId8"/>
    <p:sldId id="265"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87" d="100"/>
          <a:sy n="87" d="100"/>
        </p:scale>
        <p:origin x="38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7/13/2021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inside.6q.io/benefits-of-cultural-diversity-in-the-workplac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onlinelibrary.wiley.com/doi/full/10.1111/fima.12205" TargetMode="External"/><Relationship Id="rId7" Type="http://schemas.openxmlformats.org/officeDocument/2006/relationships/hyperlink" Target="https://www.cultureamp.com/blog/benefits-of-diversity-in-the-workplace/" TargetMode="External"/><Relationship Id="rId2" Type="http://schemas.openxmlformats.org/officeDocument/2006/relationships/hyperlink" Target="https://www.peoplemanagement.co.uk/experts/research/diversity-drives-better-decisions" TargetMode="External"/><Relationship Id="rId1" Type="http://schemas.openxmlformats.org/officeDocument/2006/relationships/slideLayout" Target="../slideLayouts/slideLayout2.xml"/><Relationship Id="rId6" Type="http://schemas.openxmlformats.org/officeDocument/2006/relationships/hyperlink" Target="https://www.mckinsey.com/business-functions/organization/our-insights/is-there-a-payoff-from-top-team-diversity" TargetMode="External"/><Relationship Id="rId5" Type="http://schemas.openxmlformats.org/officeDocument/2006/relationships/hyperlink" Target="https://www.mckinsey.com/business-functions/organization/our-insights/why-diversity-matters" TargetMode="External"/><Relationship Id="rId4" Type="http://schemas.openxmlformats.org/officeDocument/2006/relationships/hyperlink" Target="https://hbr.org/2017/03/teams-solve-problems-faster-when-theyre-more-cognitively-divers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2.deloitte.com/content/dam/Deloitte/us/Documents/about-deloitte/us-inclus-millennial-influence-120215.pdf" TargetMode="External"/><Relationship Id="rId2" Type="http://schemas.openxmlformats.org/officeDocument/2006/relationships/hyperlink" Target="https://www.health.govt.nz/our-work/populations/maori-health/tatau-kahukura-maori-health-statistics/nga-mana-hauora-tutohu-health-status-indicators/disability"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diverserecruitingexperts.com/benefits-diversity-in-workplace/" TargetMode="External"/><Relationship Id="rId4" Type="http://schemas.openxmlformats.org/officeDocument/2006/relationships/hyperlink" Target="https://www.sciencedaily.com/releases/2009/03/090331091252.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onlinelibrary.wiley.com/doi/10.1111/emre.12164/abstract" TargetMode="External"/><Relationship Id="rId2" Type="http://schemas.openxmlformats.org/officeDocument/2006/relationships/hyperlink" Target="https://www.tandfonline.com/doi/abs/10.1080/01419870.2017.1406969?journalCode=rers20"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sciencenordic.com/culture-denmark-forskerzonen/diversity-leads-to-greater-social-coherence-and-well-being/1454678"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omen2.com/2019/05/30/diversity-in-leadership-and-its-impact-on-society-as-a-whol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https://www.youtube.com/embed/G9Sz2BQdMF8?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ewyorker.com/magazine/2017/02/27/why-facts-dont-change-our-mind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forbes.com/sites/nazbeheshti/2018/12/20/diversity-and-human-rights-in-the-workplace-an-opportunity-not-an-obligation/?sh=30910dba5b6c" TargetMode="External"/><Relationship Id="rId2" Type="http://schemas.openxmlformats.org/officeDocument/2006/relationships/hyperlink" Target="https://www.tandfonline.com/doi/full/10.1080/03036758.2016.1186702"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C9F3-1C7E-4A14-B4A9-F6AAE07EBFA3}"/>
              </a:ext>
            </a:extLst>
          </p:cNvPr>
          <p:cNvSpPr>
            <a:spLocks noGrp="1"/>
          </p:cNvSpPr>
          <p:nvPr>
            <p:ph type="ctrTitle"/>
          </p:nvPr>
        </p:nvSpPr>
        <p:spPr/>
        <p:txBody>
          <a:bodyPr/>
          <a:lstStyle/>
          <a:p>
            <a:r>
              <a:rPr lang="en-NZ" dirty="0"/>
              <a:t>Benefits of Diversity</a:t>
            </a:r>
            <a:br>
              <a:rPr lang="en-NZ" dirty="0"/>
            </a:br>
            <a:br>
              <a:rPr lang="en-NZ" sz="2400" dirty="0"/>
            </a:br>
            <a:r>
              <a:rPr lang="en-NZ" sz="2400" dirty="0"/>
              <a:t>by </a:t>
            </a:r>
            <a:r>
              <a:rPr lang="mi-NZ" sz="2400" dirty="0"/>
              <a:t>Anjum Rahman</a:t>
            </a:r>
            <a:endParaRPr lang="en-NZ" dirty="0"/>
          </a:p>
        </p:txBody>
      </p:sp>
      <p:pic>
        <p:nvPicPr>
          <p:cNvPr id="3" name="Picture 2">
            <a:extLst>
              <a:ext uri="{FF2B5EF4-FFF2-40B4-BE49-F238E27FC236}">
                <a16:creationId xmlns:a16="http://schemas.microsoft.com/office/drawing/2014/main" id="{5A026976-4831-4B33-9282-8171F31875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5889" y="66174"/>
            <a:ext cx="2470483" cy="13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671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D0107-0643-4361-9E09-2FA3EF01E56C}"/>
              </a:ext>
            </a:extLst>
          </p:cNvPr>
          <p:cNvSpPr>
            <a:spLocks noGrp="1"/>
          </p:cNvSpPr>
          <p:nvPr>
            <p:ph type="title"/>
          </p:nvPr>
        </p:nvSpPr>
        <p:spPr/>
        <p:txBody>
          <a:bodyPr/>
          <a:lstStyle/>
          <a:p>
            <a:r>
              <a:rPr lang="en-NZ" dirty="0"/>
              <a:t>Economic Benefits</a:t>
            </a:r>
          </a:p>
        </p:txBody>
      </p:sp>
      <p:sp>
        <p:nvSpPr>
          <p:cNvPr id="3" name="Content Placeholder 2">
            <a:extLst>
              <a:ext uri="{FF2B5EF4-FFF2-40B4-BE49-F238E27FC236}">
                <a16:creationId xmlns:a16="http://schemas.microsoft.com/office/drawing/2014/main" id="{0D82709C-636F-40AB-9D7F-01BF36D08DBE}"/>
              </a:ext>
            </a:extLst>
          </p:cNvPr>
          <p:cNvSpPr>
            <a:spLocks noGrp="1"/>
          </p:cNvSpPr>
          <p:nvPr>
            <p:ph idx="1"/>
          </p:nvPr>
        </p:nvSpPr>
        <p:spPr>
          <a:xfrm>
            <a:off x="2592925" y="1776090"/>
            <a:ext cx="8915400" cy="3777622"/>
          </a:xfrm>
        </p:spPr>
        <p:txBody>
          <a:bodyPr>
            <a:normAutofit lnSpcReduction="10000"/>
          </a:bodyPr>
          <a:lstStyle/>
          <a:p>
            <a:r>
              <a:rPr lang="en-NZ" dirty="0"/>
              <a:t>Improved productivity</a:t>
            </a:r>
          </a:p>
          <a:p>
            <a:r>
              <a:rPr lang="en-NZ" dirty="0"/>
              <a:t>Improved creativity</a:t>
            </a:r>
          </a:p>
          <a:p>
            <a:r>
              <a:rPr lang="en-NZ" dirty="0"/>
              <a:t>Increased profits</a:t>
            </a:r>
          </a:p>
          <a:p>
            <a:r>
              <a:rPr lang="en-NZ" dirty="0"/>
              <a:t>Improved employee engagement</a:t>
            </a:r>
          </a:p>
          <a:p>
            <a:r>
              <a:rPr lang="en-NZ" dirty="0"/>
              <a:t>Reduced employee turnover</a:t>
            </a:r>
          </a:p>
          <a:p>
            <a:r>
              <a:rPr lang="en-NZ" dirty="0"/>
              <a:t>Improved company reputation</a:t>
            </a:r>
          </a:p>
          <a:p>
            <a:r>
              <a:rPr lang="en-NZ" dirty="0"/>
              <a:t>Wider range of skills</a:t>
            </a:r>
          </a:p>
          <a:p>
            <a:r>
              <a:rPr lang="en-NZ" dirty="0"/>
              <a:t>Improves cultural insights and reduces discrimination</a:t>
            </a:r>
          </a:p>
          <a:p>
            <a:pPr marL="0" indent="0">
              <a:buNone/>
            </a:pPr>
            <a:endParaRPr lang="en-NZ" dirty="0"/>
          </a:p>
          <a:p>
            <a:pPr marL="0" indent="0" algn="r">
              <a:buNone/>
            </a:pPr>
            <a:r>
              <a:rPr lang="en-NZ" sz="1200" dirty="0">
                <a:hlinkClick r:id="rId2"/>
              </a:rPr>
              <a:t>https://inside.6q.io/benefits-of-cultural-diversity-in-the-workplace/</a:t>
            </a:r>
            <a:r>
              <a:rPr lang="en-NZ" sz="1200" dirty="0"/>
              <a:t> </a:t>
            </a:r>
          </a:p>
          <a:p>
            <a:endParaRPr lang="en-NZ" dirty="0"/>
          </a:p>
        </p:txBody>
      </p:sp>
      <p:pic>
        <p:nvPicPr>
          <p:cNvPr id="5" name="Picture 4">
            <a:extLst>
              <a:ext uri="{FF2B5EF4-FFF2-40B4-BE49-F238E27FC236}">
                <a16:creationId xmlns:a16="http://schemas.microsoft.com/office/drawing/2014/main" id="{A1A8C9FD-7A5C-43A0-A07B-ABAD5CF96A34}"/>
              </a:ext>
            </a:extLst>
          </p:cNvPr>
          <p:cNvPicPr>
            <a:picLocks noChangeAspect="1"/>
          </p:cNvPicPr>
          <p:nvPr/>
        </p:nvPicPr>
        <p:blipFill>
          <a:blip r:embed="rId3"/>
          <a:stretch>
            <a:fillRect/>
          </a:stretch>
        </p:blipFill>
        <p:spPr>
          <a:xfrm>
            <a:off x="7809145" y="1389620"/>
            <a:ext cx="3786116" cy="2854402"/>
          </a:xfrm>
          <a:prstGeom prst="rect">
            <a:avLst/>
          </a:prstGeom>
        </p:spPr>
      </p:pic>
      <p:pic>
        <p:nvPicPr>
          <p:cNvPr id="6" name="Picture 2">
            <a:extLst>
              <a:ext uri="{FF2B5EF4-FFF2-40B4-BE49-F238E27FC236}">
                <a16:creationId xmlns:a16="http://schemas.microsoft.com/office/drawing/2014/main" id="{D1755AA4-BE66-4F0E-9D47-776500AD17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74038" y="66175"/>
            <a:ext cx="1542333" cy="838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0227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7E6F1-174B-4C6E-8692-355C8BFC23EB}"/>
              </a:ext>
            </a:extLst>
          </p:cNvPr>
          <p:cNvSpPr>
            <a:spLocks noGrp="1"/>
          </p:cNvSpPr>
          <p:nvPr>
            <p:ph type="title"/>
          </p:nvPr>
        </p:nvSpPr>
        <p:spPr/>
        <p:txBody>
          <a:bodyPr/>
          <a:lstStyle/>
          <a:p>
            <a:r>
              <a:rPr lang="en-NZ" dirty="0"/>
              <a:t>Tangible and intangible benefits</a:t>
            </a:r>
          </a:p>
        </p:txBody>
      </p:sp>
      <p:sp>
        <p:nvSpPr>
          <p:cNvPr id="3" name="Content Placeholder 2">
            <a:extLst>
              <a:ext uri="{FF2B5EF4-FFF2-40B4-BE49-F238E27FC236}">
                <a16:creationId xmlns:a16="http://schemas.microsoft.com/office/drawing/2014/main" id="{CF239B27-928E-4759-BB71-F38833C79B73}"/>
              </a:ext>
            </a:extLst>
          </p:cNvPr>
          <p:cNvSpPr>
            <a:spLocks noGrp="1"/>
          </p:cNvSpPr>
          <p:nvPr>
            <p:ph idx="1"/>
          </p:nvPr>
        </p:nvSpPr>
        <p:spPr>
          <a:xfrm>
            <a:off x="2589212" y="2133599"/>
            <a:ext cx="8915400" cy="4366437"/>
          </a:xfrm>
        </p:spPr>
        <p:txBody>
          <a:bodyPr>
            <a:normAutofit lnSpcReduction="10000"/>
          </a:bodyPr>
          <a:lstStyle/>
          <a:p>
            <a:r>
              <a:rPr lang="en-NZ" dirty="0"/>
              <a:t>New perspectives: </a:t>
            </a:r>
            <a:r>
              <a:rPr lang="en-US" dirty="0"/>
              <a:t>diverse teams see a </a:t>
            </a:r>
            <a:r>
              <a:rPr lang="en-US" dirty="0">
                <a:hlinkClick r:id="rId2"/>
              </a:rPr>
              <a:t>60% improvement in decision-making</a:t>
            </a:r>
            <a:r>
              <a:rPr lang="en-US" dirty="0"/>
              <a:t> abilities</a:t>
            </a:r>
            <a:endParaRPr lang="en-NZ" dirty="0"/>
          </a:p>
          <a:p>
            <a:r>
              <a:rPr lang="en-NZ" dirty="0"/>
              <a:t>Wider talent pool: </a:t>
            </a:r>
            <a:r>
              <a:rPr lang="en-US" dirty="0"/>
              <a:t>diverse companies are more likely to attract the best talent</a:t>
            </a:r>
            <a:endParaRPr lang="en-NZ" dirty="0"/>
          </a:p>
          <a:p>
            <a:r>
              <a:rPr lang="en-NZ" dirty="0"/>
              <a:t>More innovation: </a:t>
            </a:r>
            <a:r>
              <a:rPr lang="en-US" dirty="0">
                <a:hlinkClick r:id="rId3"/>
              </a:rPr>
              <a:t>companies that score well on indicators of diversity</a:t>
            </a:r>
            <a:r>
              <a:rPr lang="en-US" dirty="0"/>
              <a:t> tend to be demonstrably more innovative</a:t>
            </a:r>
            <a:endParaRPr lang="en-NZ" dirty="0"/>
          </a:p>
          <a:p>
            <a:r>
              <a:rPr lang="en-NZ" dirty="0"/>
              <a:t>Better employee performance: </a:t>
            </a:r>
            <a:r>
              <a:rPr lang="en-US" dirty="0">
                <a:hlinkClick r:id="rId4"/>
              </a:rPr>
              <a:t>a strong, homogeneous culture can stifle natural cognitive diversity</a:t>
            </a:r>
            <a:r>
              <a:rPr lang="en-US" dirty="0"/>
              <a:t> due to the pressure to conform</a:t>
            </a:r>
            <a:endParaRPr lang="en-NZ" dirty="0"/>
          </a:p>
          <a:p>
            <a:r>
              <a:rPr lang="en-NZ" dirty="0"/>
              <a:t>Increased profits: </a:t>
            </a:r>
            <a:r>
              <a:rPr lang="en-US" dirty="0"/>
              <a:t>those in the top quartile for ethnic and racial diversity in management </a:t>
            </a:r>
            <a:r>
              <a:rPr lang="en-US" dirty="0">
                <a:hlinkClick r:id="rId5"/>
              </a:rPr>
              <a:t>were 35% more likely to have financial returns above their industry mean</a:t>
            </a:r>
            <a:r>
              <a:rPr lang="en-US" dirty="0"/>
              <a:t>; U.S. public companies with </a:t>
            </a:r>
            <a:r>
              <a:rPr lang="en-US" dirty="0">
                <a:hlinkClick r:id="rId6"/>
              </a:rPr>
              <a:t>diverse executive boards have a 95% higher return on equity</a:t>
            </a:r>
            <a:endParaRPr lang="en-NZ" dirty="0"/>
          </a:p>
          <a:p>
            <a:endParaRPr lang="en-NZ" dirty="0"/>
          </a:p>
          <a:p>
            <a:pPr marL="0" indent="0" algn="r">
              <a:buNone/>
            </a:pPr>
            <a:r>
              <a:rPr lang="en-NZ" sz="1200" dirty="0">
                <a:hlinkClick r:id="rId7"/>
              </a:rPr>
              <a:t>https://www.cultureamp.com/blog/benefits-of-diversity-in-the-workplace/</a:t>
            </a:r>
            <a:r>
              <a:rPr lang="en-NZ" sz="1200" dirty="0"/>
              <a:t> </a:t>
            </a:r>
          </a:p>
        </p:txBody>
      </p:sp>
      <p:pic>
        <p:nvPicPr>
          <p:cNvPr id="4" name="Picture 2">
            <a:extLst>
              <a:ext uri="{FF2B5EF4-FFF2-40B4-BE49-F238E27FC236}">
                <a16:creationId xmlns:a16="http://schemas.microsoft.com/office/drawing/2014/main" id="{93EBA5B0-CD35-4FC0-BE08-BFC0CD9C8F3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50286" y="66175"/>
            <a:ext cx="1666086" cy="905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156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75EE3-5E32-43BE-AC41-F5401A5E7027}"/>
              </a:ext>
            </a:extLst>
          </p:cNvPr>
          <p:cNvSpPr>
            <a:spLocks noGrp="1"/>
          </p:cNvSpPr>
          <p:nvPr>
            <p:ph type="title"/>
          </p:nvPr>
        </p:nvSpPr>
        <p:spPr>
          <a:xfrm>
            <a:off x="2592925" y="624110"/>
            <a:ext cx="8911687" cy="729769"/>
          </a:xfrm>
        </p:spPr>
        <p:txBody>
          <a:bodyPr/>
          <a:lstStyle/>
          <a:p>
            <a:r>
              <a:rPr lang="en-NZ" dirty="0"/>
              <a:t>Advantages of Diversity</a:t>
            </a:r>
          </a:p>
        </p:txBody>
      </p:sp>
      <p:sp>
        <p:nvSpPr>
          <p:cNvPr id="3" name="Content Placeholder 2">
            <a:extLst>
              <a:ext uri="{FF2B5EF4-FFF2-40B4-BE49-F238E27FC236}">
                <a16:creationId xmlns:a16="http://schemas.microsoft.com/office/drawing/2014/main" id="{9A72F8AA-8211-4550-A5DF-C521F933195A}"/>
              </a:ext>
            </a:extLst>
          </p:cNvPr>
          <p:cNvSpPr>
            <a:spLocks noGrp="1"/>
          </p:cNvSpPr>
          <p:nvPr>
            <p:ph idx="1"/>
          </p:nvPr>
        </p:nvSpPr>
        <p:spPr>
          <a:xfrm>
            <a:off x="2592925" y="1531088"/>
            <a:ext cx="8915400" cy="5181601"/>
          </a:xfrm>
        </p:spPr>
        <p:txBody>
          <a:bodyPr>
            <a:normAutofit lnSpcReduction="10000"/>
          </a:bodyPr>
          <a:lstStyle/>
          <a:p>
            <a:r>
              <a:rPr lang="en-NZ" b="1" dirty="0"/>
              <a:t>Increase reach</a:t>
            </a:r>
            <a:r>
              <a:rPr lang="en-NZ" dirty="0"/>
              <a:t>: </a:t>
            </a:r>
            <a:r>
              <a:rPr lang="en-NZ" dirty="0" err="1"/>
              <a:t>eg</a:t>
            </a:r>
            <a:r>
              <a:rPr lang="en-NZ" dirty="0"/>
              <a:t> 1.1million people are disabled, according to </a:t>
            </a:r>
            <a:r>
              <a:rPr lang="en-NZ" dirty="0">
                <a:hlinkClick r:id="rId2"/>
              </a:rPr>
              <a:t>Ministry of Health</a:t>
            </a:r>
            <a:r>
              <a:rPr lang="en-NZ" dirty="0"/>
              <a:t>. Employing </a:t>
            </a:r>
            <a:r>
              <a:rPr lang="en-US" dirty="0"/>
              <a:t>disabled individuals provides a powerful resource within your </a:t>
            </a:r>
            <a:r>
              <a:rPr lang="en-US" dirty="0" err="1"/>
              <a:t>organisation</a:t>
            </a:r>
            <a:r>
              <a:rPr lang="en-US" dirty="0"/>
              <a:t> that can help you reach this population</a:t>
            </a:r>
            <a:r>
              <a:rPr lang="en-NZ" dirty="0"/>
              <a:t> </a:t>
            </a:r>
          </a:p>
          <a:p>
            <a:r>
              <a:rPr lang="en-NZ" b="1" dirty="0"/>
              <a:t>Reduce employee turnover: </a:t>
            </a:r>
            <a:r>
              <a:rPr lang="en-US" dirty="0"/>
              <a:t>Deloitte University study </a:t>
            </a:r>
            <a:r>
              <a:rPr lang="en-US" dirty="0">
                <a:hlinkClick r:id="rId3"/>
              </a:rPr>
              <a:t>reports</a:t>
            </a:r>
            <a:r>
              <a:rPr lang="en-US" dirty="0"/>
              <a:t> that 83% of millennials are actively engaged when they believe their organization fosters an inclusive culture, compared to only 60% otherwise</a:t>
            </a:r>
          </a:p>
          <a:p>
            <a:r>
              <a:rPr lang="en-US" b="1" dirty="0" err="1"/>
              <a:t>Organisation</a:t>
            </a:r>
            <a:r>
              <a:rPr lang="en-US" b="1" dirty="0"/>
              <a:t> Culture:</a:t>
            </a:r>
            <a:r>
              <a:rPr lang="en-US" dirty="0"/>
              <a:t> </a:t>
            </a:r>
            <a:r>
              <a:rPr lang="en-US" i="1" dirty="0"/>
              <a:t>When we have a strong, homogenous culture, we stifle the natural cognitive diversity in groups through the pressure to conform </a:t>
            </a:r>
            <a:r>
              <a:rPr lang="en-US" dirty="0"/>
              <a:t>(Harvard Business Review)</a:t>
            </a:r>
          </a:p>
          <a:p>
            <a:r>
              <a:rPr lang="en-US" b="1" dirty="0"/>
              <a:t>Compete globally:</a:t>
            </a:r>
            <a:r>
              <a:rPr lang="en-US" dirty="0"/>
              <a:t> individuals with a variety of different cultural backgrounds can help you secure your place in the global marketplace</a:t>
            </a:r>
          </a:p>
          <a:p>
            <a:r>
              <a:rPr lang="en-US" b="1" dirty="0"/>
              <a:t>Customer Service:</a:t>
            </a:r>
            <a:r>
              <a:rPr lang="en-US" dirty="0"/>
              <a:t> insight into cultural norms that will help you avoid a marketing blunder that could negatively impact your brand</a:t>
            </a:r>
          </a:p>
          <a:p>
            <a:r>
              <a:rPr lang="en-US" b="1" dirty="0"/>
              <a:t>Diverse talent:</a:t>
            </a:r>
            <a:r>
              <a:rPr lang="en-US" dirty="0"/>
              <a:t> American Sociological Association </a:t>
            </a:r>
            <a:r>
              <a:rPr lang="en-US" dirty="0">
                <a:hlinkClick r:id="rId4"/>
              </a:rPr>
              <a:t>found</a:t>
            </a:r>
            <a:r>
              <a:rPr lang="en-US" dirty="0"/>
              <a:t> that “companies reporting the highest levels of racial diversity brought in nearly 15 times more sales revenue on average</a:t>
            </a:r>
          </a:p>
          <a:p>
            <a:pPr marL="0" indent="0" algn="r">
              <a:buNone/>
            </a:pPr>
            <a:r>
              <a:rPr lang="en-US" sz="1300" dirty="0">
                <a:hlinkClick r:id="rId5"/>
              </a:rPr>
              <a:t>https://diverserecruitingexperts.com/benefits-diversity-in-workplace/</a:t>
            </a:r>
            <a:r>
              <a:rPr lang="en-US" sz="1300" dirty="0"/>
              <a:t> </a:t>
            </a:r>
          </a:p>
          <a:p>
            <a:endParaRPr lang="en-NZ" dirty="0"/>
          </a:p>
        </p:txBody>
      </p:sp>
      <p:pic>
        <p:nvPicPr>
          <p:cNvPr id="4" name="Picture 2">
            <a:extLst>
              <a:ext uri="{FF2B5EF4-FFF2-40B4-BE49-F238E27FC236}">
                <a16:creationId xmlns:a16="http://schemas.microsoft.com/office/drawing/2014/main" id="{E273EFC9-16DD-4F62-BEF9-9998FC9CB03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57160" y="66175"/>
            <a:ext cx="1659211" cy="902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386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F18AD-BC5A-4D81-8BE1-CF46AE61BAE9}"/>
              </a:ext>
            </a:extLst>
          </p:cNvPr>
          <p:cNvSpPr>
            <a:spLocks noGrp="1"/>
          </p:cNvSpPr>
          <p:nvPr>
            <p:ph type="title"/>
          </p:nvPr>
        </p:nvSpPr>
        <p:spPr>
          <a:xfrm>
            <a:off x="2592925" y="624110"/>
            <a:ext cx="8911687" cy="914067"/>
          </a:xfrm>
        </p:spPr>
        <p:txBody>
          <a:bodyPr/>
          <a:lstStyle/>
          <a:p>
            <a:r>
              <a:rPr lang="en-NZ" dirty="0"/>
              <a:t>Social benefits: super-diversity</a:t>
            </a:r>
          </a:p>
        </p:txBody>
      </p:sp>
      <p:sp>
        <p:nvSpPr>
          <p:cNvPr id="3" name="Content Placeholder 2">
            <a:extLst>
              <a:ext uri="{FF2B5EF4-FFF2-40B4-BE49-F238E27FC236}">
                <a16:creationId xmlns:a16="http://schemas.microsoft.com/office/drawing/2014/main" id="{CC984438-4785-4285-8CC2-D0F966F57F49}"/>
              </a:ext>
            </a:extLst>
          </p:cNvPr>
          <p:cNvSpPr>
            <a:spLocks noGrp="1"/>
          </p:cNvSpPr>
          <p:nvPr>
            <p:ph idx="1"/>
          </p:nvPr>
        </p:nvSpPr>
        <p:spPr>
          <a:xfrm>
            <a:off x="2482887" y="1708298"/>
            <a:ext cx="8915400" cy="4724400"/>
          </a:xfrm>
        </p:spPr>
        <p:txBody>
          <a:bodyPr>
            <a:normAutofit lnSpcReduction="10000"/>
          </a:bodyPr>
          <a:lstStyle/>
          <a:p>
            <a:r>
              <a:rPr lang="en-US" dirty="0"/>
              <a:t>moving beyond a certain diversity threshold in the team can positively impact all group members by allowing them equal opportunity to influence team dynamics and group </a:t>
            </a:r>
            <a:r>
              <a:rPr lang="en-US" dirty="0" err="1"/>
              <a:t>behaviour</a:t>
            </a:r>
            <a:endParaRPr lang="en-US" dirty="0"/>
          </a:p>
          <a:p>
            <a:r>
              <a:rPr lang="en-US" dirty="0"/>
              <a:t>residents in super-diverse </a:t>
            </a:r>
            <a:r>
              <a:rPr lang="en-US" dirty="0" err="1"/>
              <a:t>neighbourhoods</a:t>
            </a:r>
            <a:r>
              <a:rPr lang="en-US" dirty="0"/>
              <a:t> cannot simply </a:t>
            </a:r>
            <a:r>
              <a:rPr lang="en-US" dirty="0" err="1"/>
              <a:t>categorise</a:t>
            </a:r>
            <a:r>
              <a:rPr lang="en-US" dirty="0"/>
              <a:t> strangers into </a:t>
            </a:r>
            <a:r>
              <a:rPr lang="en-US" dirty="0">
                <a:hlinkClick r:id="rId2"/>
              </a:rPr>
              <a:t>one of two camps</a:t>
            </a:r>
            <a:r>
              <a:rPr lang="en-US" dirty="0"/>
              <a:t>—their own or the ‘other’</a:t>
            </a:r>
          </a:p>
          <a:p>
            <a:r>
              <a:rPr lang="en-US" dirty="0"/>
              <a:t>The density of differences in relation to age, gender, ethnicity, national background, culture, language, educational background, work experience, or time in [the country] or at the </a:t>
            </a:r>
            <a:r>
              <a:rPr lang="en-US" dirty="0" err="1"/>
              <a:t>organisation</a:t>
            </a:r>
            <a:r>
              <a:rPr lang="en-US" dirty="0"/>
              <a:t>, is simply too vast. They are too diverse to be prejudiced.</a:t>
            </a:r>
          </a:p>
          <a:p>
            <a:r>
              <a:rPr lang="en-US" dirty="0"/>
              <a:t>a high degree of differences impelled team members to engage in unilateral flows of assistance ensuring fairness and an equal share of work among all team members</a:t>
            </a:r>
          </a:p>
          <a:p>
            <a:r>
              <a:rPr lang="en-US" dirty="0"/>
              <a:t>contact and interaction with people of a different background is </a:t>
            </a:r>
            <a:r>
              <a:rPr lang="en-US" dirty="0">
                <a:hlinkClick r:id="rId3"/>
              </a:rPr>
              <a:t>known to decrease stereotyping and discrimination</a:t>
            </a:r>
            <a:endParaRPr lang="en-US" dirty="0"/>
          </a:p>
          <a:p>
            <a:pPr marL="0" indent="0" algn="r">
              <a:buNone/>
            </a:pPr>
            <a:endParaRPr lang="en-US" sz="1100" dirty="0">
              <a:hlinkClick r:id="rId4"/>
            </a:endParaRPr>
          </a:p>
          <a:p>
            <a:pPr marL="0" indent="0" algn="r">
              <a:buNone/>
            </a:pPr>
            <a:r>
              <a:rPr lang="en-US" sz="1100" dirty="0">
                <a:hlinkClick r:id="rId4"/>
              </a:rPr>
              <a:t>https://sciencenordic.com/culture-denmark-forskerzonen/diversity-leads-to-greater-social-coherence-and-well-being/1454678</a:t>
            </a:r>
            <a:r>
              <a:rPr lang="en-US" sz="1100" dirty="0"/>
              <a:t> </a:t>
            </a:r>
          </a:p>
          <a:p>
            <a:endParaRPr lang="en-NZ" dirty="0"/>
          </a:p>
        </p:txBody>
      </p:sp>
      <p:pic>
        <p:nvPicPr>
          <p:cNvPr id="4" name="Picture 2">
            <a:extLst>
              <a:ext uri="{FF2B5EF4-FFF2-40B4-BE49-F238E27FC236}">
                <a16:creationId xmlns:a16="http://schemas.microsoft.com/office/drawing/2014/main" id="{563E393B-7EA1-4446-8E24-6162058D9B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70910" y="66175"/>
            <a:ext cx="1645461" cy="894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704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92C32C-1783-4AC5-BA2D-CA95F5FC1D3C}"/>
              </a:ext>
            </a:extLst>
          </p:cNvPr>
          <p:cNvSpPr txBox="1"/>
          <p:nvPr/>
        </p:nvSpPr>
        <p:spPr>
          <a:xfrm>
            <a:off x="2744971" y="1156923"/>
            <a:ext cx="7958471" cy="4708981"/>
          </a:xfrm>
          <a:prstGeom prst="rect">
            <a:avLst/>
          </a:prstGeom>
          <a:noFill/>
        </p:spPr>
        <p:txBody>
          <a:bodyPr wrap="square">
            <a:spAutoFit/>
          </a:bodyPr>
          <a:lstStyle/>
          <a:p>
            <a:r>
              <a:rPr lang="en-US" sz="2400" dirty="0"/>
              <a:t>The Institute of Economic Affairs pushes for the idea of pluralism which goes beyond viewing diversity as mere numerical representation of certain groups, to deeper interaction and genuine engagement between diverse groups, resulting in greater understanding and appreciation of the existing differences in a group.</a:t>
            </a:r>
          </a:p>
          <a:p>
            <a:endParaRPr lang="en-US" sz="2400" dirty="0"/>
          </a:p>
          <a:p>
            <a:r>
              <a:rPr lang="en-US" sz="2400" dirty="0"/>
              <a:t>Diversity in leadership only begets more diversity in society and everyone feels included and represented.</a:t>
            </a:r>
          </a:p>
          <a:p>
            <a:endParaRPr lang="en-US" sz="2400" dirty="0"/>
          </a:p>
          <a:p>
            <a:pPr algn="r"/>
            <a:r>
              <a:rPr lang="en-NZ" sz="1200" dirty="0">
                <a:hlinkClick r:id="rId2"/>
              </a:rPr>
              <a:t>https://women2.com/2019/05/30/diversity-in-leadership-and-its-impact-on-society-as-a-whole/</a:t>
            </a:r>
            <a:r>
              <a:rPr lang="en-NZ" sz="1200" dirty="0"/>
              <a:t> </a:t>
            </a:r>
          </a:p>
        </p:txBody>
      </p:sp>
      <p:pic>
        <p:nvPicPr>
          <p:cNvPr id="4" name="Picture 2">
            <a:extLst>
              <a:ext uri="{FF2B5EF4-FFF2-40B4-BE49-F238E27FC236}">
                <a16:creationId xmlns:a16="http://schemas.microsoft.com/office/drawing/2014/main" id="{ED03E2E6-5937-4B1D-857D-7D8D831C61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0908" y="66175"/>
            <a:ext cx="1755464" cy="954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555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nline Media 5" title="The Last Word Festival 2017 - Poetry Slam Final - Suhaiymah Manzoor-Khan">
            <a:hlinkClick r:id="" action="ppaction://media"/>
            <a:extLst>
              <a:ext uri="{FF2B5EF4-FFF2-40B4-BE49-F238E27FC236}">
                <a16:creationId xmlns:a16="http://schemas.microsoft.com/office/drawing/2014/main" id="{28FD897A-970F-4256-82AD-60941CB6A69B}"/>
              </a:ext>
            </a:extLst>
          </p:cNvPr>
          <p:cNvPicPr>
            <a:picLocks noRot="1" noChangeAspect="1"/>
          </p:cNvPicPr>
          <p:nvPr>
            <a:videoFile r:link="rId1"/>
          </p:nvPr>
        </p:nvPicPr>
        <p:blipFill>
          <a:blip r:embed="rId3"/>
          <a:stretch>
            <a:fillRect/>
          </a:stretch>
        </p:blipFill>
        <p:spPr>
          <a:xfrm>
            <a:off x="2286659" y="893135"/>
            <a:ext cx="9509709" cy="5372986"/>
          </a:xfrm>
          <a:prstGeom prst="rect">
            <a:avLst/>
          </a:prstGeom>
        </p:spPr>
      </p:pic>
    </p:spTree>
    <p:extLst>
      <p:ext uri="{BB962C8B-B14F-4D97-AF65-F5344CB8AC3E}">
        <p14:creationId xmlns:p14="http://schemas.microsoft.com/office/powerpoint/2010/main" val="1416615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FF05-DF81-42C3-924E-2F7C03C84333}"/>
              </a:ext>
            </a:extLst>
          </p:cNvPr>
          <p:cNvSpPr>
            <a:spLocks noGrp="1"/>
          </p:cNvSpPr>
          <p:nvPr>
            <p:ph type="title"/>
          </p:nvPr>
        </p:nvSpPr>
        <p:spPr>
          <a:xfrm>
            <a:off x="2592925" y="624110"/>
            <a:ext cx="8911687" cy="842740"/>
          </a:xfrm>
        </p:spPr>
        <p:txBody>
          <a:bodyPr/>
          <a:lstStyle/>
          <a:p>
            <a:r>
              <a:rPr lang="en-NZ" dirty="0"/>
              <a:t>Facts don’t change people’s minds</a:t>
            </a:r>
          </a:p>
        </p:txBody>
      </p:sp>
      <p:sp>
        <p:nvSpPr>
          <p:cNvPr id="3" name="Content Placeholder 2">
            <a:extLst>
              <a:ext uri="{FF2B5EF4-FFF2-40B4-BE49-F238E27FC236}">
                <a16:creationId xmlns:a16="http://schemas.microsoft.com/office/drawing/2014/main" id="{775C89F6-C507-454D-AA5E-601503FBE04E}"/>
              </a:ext>
            </a:extLst>
          </p:cNvPr>
          <p:cNvSpPr>
            <a:spLocks noGrp="1"/>
          </p:cNvSpPr>
          <p:nvPr>
            <p:ph idx="1"/>
          </p:nvPr>
        </p:nvSpPr>
        <p:spPr>
          <a:xfrm>
            <a:off x="2585499" y="1530350"/>
            <a:ext cx="8915400" cy="5054600"/>
          </a:xfrm>
        </p:spPr>
        <p:txBody>
          <a:bodyPr/>
          <a:lstStyle/>
          <a:p>
            <a:r>
              <a:rPr lang="en-US" dirty="0"/>
              <a:t>Even after the evidence “for their beliefs has been totally refuted, people fail to make appropriate revisions in those beliefs”</a:t>
            </a:r>
          </a:p>
          <a:p>
            <a:r>
              <a:rPr lang="en-NZ" dirty="0"/>
              <a:t>Reason developed </a:t>
            </a:r>
            <a:r>
              <a:rPr lang="en-US" dirty="0"/>
              <a:t>to resolve the problems posed by living in collaborative groups</a:t>
            </a:r>
          </a:p>
          <a:p>
            <a:r>
              <a:rPr lang="en-US" dirty="0"/>
              <a:t>confirmation bias: the tendency people have to embrace information that supports their beliefs and reject information that contradicts them. Why? </a:t>
            </a:r>
            <a:r>
              <a:rPr lang="en-US" dirty="0" err="1"/>
              <a:t>Hypersociability</a:t>
            </a:r>
            <a:r>
              <a:rPr lang="en-US" dirty="0"/>
              <a:t>.</a:t>
            </a:r>
          </a:p>
          <a:p>
            <a:r>
              <a:rPr lang="en-US" dirty="0"/>
              <a:t>People believe that they know way more than they actually do. What allows us to persist in this belief is other people.</a:t>
            </a:r>
          </a:p>
          <a:p>
            <a:r>
              <a:rPr lang="en-US" dirty="0"/>
              <a:t>We’re reluctant to acknowledge mistakes. The moment you belittle the mind for believing in something, you’ve lost the battle. At that point, the mind will dig in rather than give in.</a:t>
            </a:r>
          </a:p>
          <a:p>
            <a:r>
              <a:rPr lang="en-US" dirty="0"/>
              <a:t>When your beliefs are entwined with your identity, changing your mind means changing your identity</a:t>
            </a:r>
          </a:p>
          <a:p>
            <a:pPr marL="0" indent="0" algn="r">
              <a:buNone/>
            </a:pPr>
            <a:r>
              <a:rPr lang="en-NZ" sz="1200" dirty="0">
                <a:hlinkClick r:id="rId2"/>
              </a:rPr>
              <a:t>https://www.newyorker.com/magazine/2017/02/27/why-facts-dont-change-our-minds</a:t>
            </a:r>
            <a:r>
              <a:rPr lang="en-NZ" sz="1200" dirty="0"/>
              <a:t> </a:t>
            </a:r>
          </a:p>
        </p:txBody>
      </p:sp>
      <p:pic>
        <p:nvPicPr>
          <p:cNvPr id="4" name="Picture 2">
            <a:extLst>
              <a:ext uri="{FF2B5EF4-FFF2-40B4-BE49-F238E27FC236}">
                <a16:creationId xmlns:a16="http://schemas.microsoft.com/office/drawing/2014/main" id="{12773D2E-AA75-4197-88E2-489F315BF7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25292" y="66175"/>
            <a:ext cx="1391079" cy="756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1204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BC36C-9E71-4739-8B14-84F67F565BB2}"/>
              </a:ext>
            </a:extLst>
          </p:cNvPr>
          <p:cNvSpPr>
            <a:spLocks noGrp="1"/>
          </p:cNvSpPr>
          <p:nvPr>
            <p:ph type="title"/>
          </p:nvPr>
        </p:nvSpPr>
        <p:spPr>
          <a:xfrm>
            <a:off x="2592925" y="624110"/>
            <a:ext cx="8911687" cy="874490"/>
          </a:xfrm>
        </p:spPr>
        <p:txBody>
          <a:bodyPr/>
          <a:lstStyle/>
          <a:p>
            <a:r>
              <a:rPr lang="en-NZ" dirty="0"/>
              <a:t> Diversity as a right</a:t>
            </a:r>
          </a:p>
        </p:txBody>
      </p:sp>
      <p:sp>
        <p:nvSpPr>
          <p:cNvPr id="3" name="Content Placeholder 2">
            <a:extLst>
              <a:ext uri="{FF2B5EF4-FFF2-40B4-BE49-F238E27FC236}">
                <a16:creationId xmlns:a16="http://schemas.microsoft.com/office/drawing/2014/main" id="{2BA02D67-D4CD-4A41-92F7-E4AB2708BBA6}"/>
              </a:ext>
            </a:extLst>
          </p:cNvPr>
          <p:cNvSpPr>
            <a:spLocks noGrp="1"/>
          </p:cNvSpPr>
          <p:nvPr>
            <p:ph idx="1"/>
          </p:nvPr>
        </p:nvSpPr>
        <p:spPr>
          <a:xfrm>
            <a:off x="2640012" y="1689100"/>
            <a:ext cx="9228138" cy="4597400"/>
          </a:xfrm>
        </p:spPr>
        <p:txBody>
          <a:bodyPr>
            <a:normAutofit/>
          </a:bodyPr>
          <a:lstStyle/>
          <a:p>
            <a:r>
              <a:rPr lang="en-NZ" b="1" dirty="0"/>
              <a:t>Social responsibility</a:t>
            </a:r>
            <a:r>
              <a:rPr lang="en-NZ" dirty="0"/>
              <a:t>: accountability to ourselves, others and society; </a:t>
            </a:r>
            <a:r>
              <a:rPr lang="en-US" dirty="0"/>
              <a:t>a more comprehensive set of working objectives than just profit alone</a:t>
            </a:r>
            <a:endParaRPr lang="en-NZ" dirty="0"/>
          </a:p>
          <a:p>
            <a:r>
              <a:rPr lang="en-NZ" b="1" dirty="0"/>
              <a:t>Social license to operate</a:t>
            </a:r>
            <a:r>
              <a:rPr lang="en-NZ" dirty="0"/>
              <a:t>: approval within local community and stake-holders; ongoing acceptance.  It is granted by the community, has to be earned and maintained </a:t>
            </a:r>
            <a:r>
              <a:rPr lang="en-NZ" sz="1300" dirty="0">
                <a:hlinkClick r:id="rId2"/>
              </a:rPr>
              <a:t>https://www.tandfonline.com/doi/full/10.1080/03036758.2016.1186702</a:t>
            </a:r>
            <a:endParaRPr lang="en-NZ" sz="1300" dirty="0"/>
          </a:p>
          <a:p>
            <a:r>
              <a:rPr lang="en-US" dirty="0"/>
              <a:t>SR is ‘top-down’ with issues identified by the </a:t>
            </a:r>
            <a:r>
              <a:rPr lang="en-US" dirty="0" err="1"/>
              <a:t>organisation</a:t>
            </a:r>
            <a:r>
              <a:rPr lang="en-US" dirty="0"/>
              <a:t>, while SLO is ‘bottom-up’ with issues identified by the community and stakeholders themselves</a:t>
            </a:r>
            <a:endParaRPr lang="en-NZ" dirty="0"/>
          </a:p>
          <a:p>
            <a:r>
              <a:rPr lang="en-NZ" dirty="0"/>
              <a:t>Diversity is a lived reality in our communities</a:t>
            </a:r>
          </a:p>
          <a:p>
            <a:r>
              <a:rPr lang="en-NZ" dirty="0"/>
              <a:t>Human rights approach: intrinsic value of human beings that gives them  rights and responsibilities</a:t>
            </a:r>
          </a:p>
          <a:p>
            <a:r>
              <a:rPr lang="en-NZ" dirty="0"/>
              <a:t>Right to participation and representation (</a:t>
            </a:r>
            <a:r>
              <a:rPr lang="en-NZ" sz="1300" dirty="0">
                <a:hlinkClick r:id="rId3"/>
              </a:rPr>
              <a:t>https://www.forbes.com/sites/nazbeheshti/2018/12/20/diversity-and-human-rights-in-the-workplace-an-opportunity-not-an-obligation/?sh=30910dba5b6c</a:t>
            </a:r>
            <a:r>
              <a:rPr lang="en-NZ" sz="1300" dirty="0"/>
              <a:t>)</a:t>
            </a:r>
            <a:endParaRPr lang="en-NZ" dirty="0"/>
          </a:p>
          <a:p>
            <a:endParaRPr lang="en-NZ" dirty="0"/>
          </a:p>
        </p:txBody>
      </p:sp>
      <p:pic>
        <p:nvPicPr>
          <p:cNvPr id="4" name="Picture 2">
            <a:extLst>
              <a:ext uri="{FF2B5EF4-FFF2-40B4-BE49-F238E27FC236}">
                <a16:creationId xmlns:a16="http://schemas.microsoft.com/office/drawing/2014/main" id="{84A38B3B-31CC-4DF8-B0E3-C103186912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25292" y="66175"/>
            <a:ext cx="1391079" cy="756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79847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2034</TotalTime>
  <Words>875</Words>
  <Application>Microsoft Office PowerPoint</Application>
  <PresentationFormat>Widescreen</PresentationFormat>
  <Paragraphs>56</Paragraphs>
  <Slides>9</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Benefits of Diversity  by Anjum Rahman</vt:lpstr>
      <vt:lpstr>Economic Benefits</vt:lpstr>
      <vt:lpstr>Tangible and intangible benefits</vt:lpstr>
      <vt:lpstr>Advantages of Diversity</vt:lpstr>
      <vt:lpstr>Social benefits: super-diversity</vt:lpstr>
      <vt:lpstr>PowerPoint Presentation</vt:lpstr>
      <vt:lpstr>PowerPoint Presentation</vt:lpstr>
      <vt:lpstr>Facts don’t change people’s minds</vt:lpstr>
      <vt:lpstr> Diversity as a right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Diversity</dc:title>
  <dc:creator>Anjum Rahman</dc:creator>
  <cp:lastModifiedBy>Alivia Prattas</cp:lastModifiedBy>
  <cp:revision>23</cp:revision>
  <dcterms:created xsi:type="dcterms:W3CDTF">2021-04-16T03:11:30Z</dcterms:created>
  <dcterms:modified xsi:type="dcterms:W3CDTF">2021-07-13T02:02:00Z</dcterms:modified>
</cp:coreProperties>
</file>