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Baloo 2" panose="020B0604020202020204" charset="0"/>
      <p:regular r:id="rId19"/>
      <p:bold r:id="rId20"/>
    </p:embeddedFont>
    <p:embeddedFont>
      <p:font typeface="Baloo 2 Medium" panose="020B0604020202020204" charset="0"/>
      <p:regular r:id="rId21"/>
      <p:bold r:id="rId22"/>
    </p:embeddedFont>
    <p:embeddedFont>
      <p:font typeface="Baloo 2 SemiBold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82eb1a5c1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82eb1a5c1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3535f7fc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3535f7fc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3535f7fc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3535f7fc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119593ef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119593ef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does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wellbeing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mean to you?</a:t>
            </a:r>
            <a:b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If you’re having a bad day,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might that look or sound like to those around you?</a:t>
            </a:r>
            <a:b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If you’re having a good day,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might that look or sound like to those around you?</a:t>
            </a: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7839926b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7839926b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1cb730871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1cb730871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are you doing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for self- care today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?</a:t>
            </a: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1cb73087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1cb73087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964459a0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964459a0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1cb73087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1cb73087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does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wellbeing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mean to you?</a:t>
            </a:r>
            <a:b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If you’re having a bad day,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might that look or sound like to those around you?</a:t>
            </a:r>
            <a:b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If you’re having a good day,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might that look or sound like to those around you?</a:t>
            </a: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1cb7308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1cb73087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1cb73087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1cb73087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119593ef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119593ef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does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wellbeing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mean to you?</a:t>
            </a:r>
            <a:b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If you’re having a bad day,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might that look or sound like to those around you?</a:t>
            </a:r>
            <a:b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If you’re having a good day,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might that look or sound like to those around you?</a:t>
            </a: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535f7f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535f7f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119593ef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119593ef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does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wellbeing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mean to you?</a:t>
            </a:r>
            <a:b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If you’re having a bad day,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might that look or sound like to those around you?</a:t>
            </a:r>
            <a:b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If you’re having a good day,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might that look or sound like to those around you?</a:t>
            </a: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1cb73087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1cb73087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119593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119593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does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wellbeing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mean to you?</a:t>
            </a:r>
            <a:b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If you’re having a bad day,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might that look or sound like to those around you?</a:t>
            </a:r>
            <a:b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9144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If you’re having a good day,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what might that look or sound like to those around you?</a:t>
            </a: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11296611" y="152770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1200" cy="26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1200" cy="17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11296611" y="152770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11296611" y="152770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/>
          <p:nvPr/>
        </p:nvSpPr>
        <p:spPr>
          <a:xfrm>
            <a:off x="797967" y="6058429"/>
            <a:ext cx="10770400" cy="286500"/>
          </a:xfrm>
          <a:prstGeom prst="rect">
            <a:avLst/>
          </a:prstGeom>
          <a:solidFill>
            <a:srgbClr val="EEEEEE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66675" dir="25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2" name="Google Shape;52;p14"/>
          <p:cNvSpPr txBox="1"/>
          <p:nvPr/>
        </p:nvSpPr>
        <p:spPr>
          <a:xfrm>
            <a:off x="4110656" y="6010803"/>
            <a:ext cx="71564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F8277"/>
                </a:solidFill>
                <a:latin typeface="Baloo 2"/>
                <a:ea typeface="Baloo 2"/>
                <a:cs typeface="Baloo 2"/>
                <a:sym typeface="Baloo 2"/>
              </a:rPr>
              <a:t>Mental Health and Wellbeing</a:t>
            </a:r>
            <a:endParaRPr sz="1200" b="1">
              <a:solidFill>
                <a:srgbClr val="1F8277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/>
          <p:nvPr/>
        </p:nvSpPr>
        <p:spPr>
          <a:xfrm>
            <a:off x="2203520" y="5992920"/>
            <a:ext cx="90632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8277"/>
                </a:solidFill>
                <a:latin typeface="Baloo 2"/>
                <a:ea typeface="Baloo 2"/>
                <a:cs typeface="Baloo 2"/>
                <a:sym typeface="Baloo 2"/>
              </a:rPr>
              <a:t>Phase Three</a:t>
            </a:r>
            <a:r>
              <a:rPr lang="en" sz="1200" b="1">
                <a:solidFill>
                  <a:srgbClr val="1F8277"/>
                </a:solidFill>
                <a:latin typeface="Baloo 2"/>
                <a:ea typeface="Baloo 2"/>
                <a:cs typeface="Baloo 2"/>
                <a:sym typeface="Baloo 2"/>
              </a:rPr>
              <a:t> CONVOS Support Framework</a:t>
            </a:r>
            <a:endParaRPr sz="1200" b="1">
              <a:solidFill>
                <a:srgbClr val="1F8277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" name="Google Shape;10;p3"/>
          <p:cNvSpPr/>
          <p:nvPr/>
        </p:nvSpPr>
        <p:spPr>
          <a:xfrm>
            <a:off x="797952" y="5992920"/>
            <a:ext cx="10770400" cy="351900"/>
          </a:xfrm>
          <a:prstGeom prst="rect">
            <a:avLst/>
          </a:prstGeom>
          <a:solidFill>
            <a:srgbClr val="EEEEEE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66675" dir="25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/>
        </p:nvSpPr>
        <p:spPr>
          <a:xfrm>
            <a:off x="797952" y="315810"/>
            <a:ext cx="10770400" cy="462000"/>
          </a:xfrm>
          <a:prstGeom prst="rect">
            <a:avLst/>
          </a:prstGeom>
          <a:noFill/>
          <a:ln w="3810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5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4"/>
          <p:cNvSpPr/>
          <p:nvPr/>
        </p:nvSpPr>
        <p:spPr>
          <a:xfrm>
            <a:off x="797952" y="5992920"/>
            <a:ext cx="10770400" cy="351900"/>
          </a:xfrm>
          <a:prstGeom prst="rect">
            <a:avLst/>
          </a:prstGeom>
          <a:solidFill>
            <a:srgbClr val="EEEEEE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66675" dir="25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4"/>
          <p:cNvSpPr txBox="1"/>
          <p:nvPr/>
        </p:nvSpPr>
        <p:spPr>
          <a:xfrm>
            <a:off x="2203520" y="5992920"/>
            <a:ext cx="90632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F8277"/>
                </a:solidFill>
                <a:latin typeface="Baloo 2"/>
                <a:ea typeface="Baloo 2"/>
                <a:cs typeface="Baloo 2"/>
                <a:sym typeface="Baloo 2"/>
              </a:rPr>
              <a:t>Mental Health and Wellbeing</a:t>
            </a:r>
            <a:endParaRPr sz="1200" b="1">
              <a:solidFill>
                <a:srgbClr val="1F8277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/>
          <p:nvPr/>
        </p:nvSpPr>
        <p:spPr>
          <a:xfrm>
            <a:off x="797952" y="315810"/>
            <a:ext cx="10770400" cy="462000"/>
          </a:xfrm>
          <a:prstGeom prst="rect">
            <a:avLst/>
          </a:prstGeom>
          <a:noFill/>
          <a:ln w="3810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5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5"/>
          <p:cNvSpPr/>
          <p:nvPr/>
        </p:nvSpPr>
        <p:spPr>
          <a:xfrm>
            <a:off x="797952" y="1004738"/>
            <a:ext cx="10770400" cy="4782600"/>
          </a:xfrm>
          <a:prstGeom prst="rect">
            <a:avLst/>
          </a:prstGeom>
          <a:solidFill>
            <a:srgbClr val="EEEEEE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04775" dir="25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" name="Google Shape;18;p5"/>
          <p:cNvSpPr txBox="1"/>
          <p:nvPr/>
        </p:nvSpPr>
        <p:spPr>
          <a:xfrm>
            <a:off x="2203520" y="5992920"/>
            <a:ext cx="90632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F8277"/>
                </a:solidFill>
                <a:latin typeface="Baloo 2"/>
                <a:ea typeface="Baloo 2"/>
                <a:cs typeface="Baloo 2"/>
                <a:sym typeface="Baloo 2"/>
              </a:rPr>
              <a:t>Phase Three</a:t>
            </a:r>
            <a:r>
              <a:rPr lang="en" sz="1200" b="1">
                <a:solidFill>
                  <a:srgbClr val="1F8277"/>
                </a:solidFill>
                <a:latin typeface="Baloo 2"/>
                <a:ea typeface="Baloo 2"/>
                <a:cs typeface="Baloo 2"/>
                <a:sym typeface="Baloo 2"/>
              </a:rPr>
              <a:t> CONVOS Support Framework</a:t>
            </a:r>
            <a:endParaRPr sz="1200" b="1">
              <a:solidFill>
                <a:srgbClr val="1F8277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9" name="Google Shape;19;p5"/>
          <p:cNvSpPr/>
          <p:nvPr/>
        </p:nvSpPr>
        <p:spPr>
          <a:xfrm>
            <a:off x="797952" y="5992920"/>
            <a:ext cx="10770400" cy="351900"/>
          </a:xfrm>
          <a:prstGeom prst="rect">
            <a:avLst/>
          </a:prstGeom>
          <a:solidFill>
            <a:srgbClr val="EEEEEE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66675" dir="25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1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1296611" y="152770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1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11296611" y="152770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152770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1296611" y="152770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6096000" y="-167"/>
            <a:ext cx="60964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600" cy="49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152770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765703" y="6499351"/>
            <a:ext cx="699101" cy="234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twitter.com/coliberatenz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liberate.co.nz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linkedin.com/company/18340454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facebook.com/coliberate" TargetMode="Externa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2311584" y="3459870"/>
            <a:ext cx="7888800" cy="4671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66675" dir="25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200"/>
          </a:p>
        </p:txBody>
      </p:sp>
      <p:sp>
        <p:nvSpPr>
          <p:cNvPr id="58" name="Google Shape;58;p15"/>
          <p:cNvSpPr txBox="1"/>
          <p:nvPr/>
        </p:nvSpPr>
        <p:spPr>
          <a:xfrm>
            <a:off x="1524000" y="4224150"/>
            <a:ext cx="8557500" cy="4227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000000">
                <a:alpha val="6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2000" b="1">
                <a:solidFill>
                  <a:srgbClr val="EEEEEE"/>
                </a:solidFill>
                <a:latin typeface="Baloo 2"/>
                <a:ea typeface="Baloo 2"/>
                <a:cs typeface="Baloo 2"/>
                <a:sym typeface="Baloo 2"/>
              </a:rPr>
              <a:t>CoLiberate Mental Health First Response</a:t>
            </a:r>
            <a:endParaRPr sz="2000" b="1">
              <a:solidFill>
                <a:srgbClr val="EEEEE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59" name="Google Shape;59;p15"/>
          <p:cNvSpPr txBox="1"/>
          <p:nvPr/>
        </p:nvSpPr>
        <p:spPr>
          <a:xfrm>
            <a:off x="5418336" y="4459253"/>
            <a:ext cx="4663200" cy="3648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000000">
                <a:alpha val="6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endParaRPr sz="1600">
              <a:solidFill>
                <a:srgbClr val="EEEEEE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  <p:sp>
        <p:nvSpPr>
          <p:cNvPr id="60" name="Google Shape;60;p15"/>
          <p:cNvSpPr txBox="1"/>
          <p:nvPr/>
        </p:nvSpPr>
        <p:spPr>
          <a:xfrm>
            <a:off x="2492208" y="3504060"/>
            <a:ext cx="75894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2000" b="1">
                <a:solidFill>
                  <a:srgbClr val="1F8277"/>
                </a:solidFill>
                <a:latin typeface="Baloo 2"/>
                <a:ea typeface="Baloo 2"/>
                <a:cs typeface="Baloo 2"/>
                <a:sym typeface="Baloo 2"/>
              </a:rPr>
              <a:t>Mental Health</a:t>
            </a:r>
            <a:r>
              <a:rPr lang="en" sz="2000">
                <a:solidFill>
                  <a:srgbClr val="1F8277"/>
                </a:solidFill>
                <a:latin typeface="Baloo 2"/>
                <a:ea typeface="Baloo 2"/>
                <a:cs typeface="Baloo 2"/>
                <a:sym typeface="Baloo 2"/>
              </a:rPr>
              <a:t> and </a:t>
            </a:r>
            <a:r>
              <a:rPr lang="en" sz="2000" b="1">
                <a:solidFill>
                  <a:srgbClr val="1F8277"/>
                </a:solidFill>
                <a:latin typeface="Baloo 2"/>
                <a:ea typeface="Baloo 2"/>
                <a:cs typeface="Baloo 2"/>
                <a:sym typeface="Baloo 2"/>
              </a:rPr>
              <a:t>Wellbeing</a:t>
            </a:r>
            <a:endParaRPr sz="2000" b="1">
              <a:solidFill>
                <a:srgbClr val="1F8277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/>
          <p:nvPr/>
        </p:nvSpPr>
        <p:spPr>
          <a:xfrm>
            <a:off x="2384256" y="339705"/>
            <a:ext cx="8713800" cy="39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b="1">
                <a:solidFill>
                  <a:srgbClr val="EEEEEE"/>
                </a:solidFill>
                <a:latin typeface="Baloo 2"/>
                <a:ea typeface="Baloo 2"/>
                <a:cs typeface="Baloo 2"/>
                <a:sym typeface="Baloo 2"/>
              </a:rPr>
              <a:t>Support Options: Professional</a:t>
            </a:r>
            <a:endParaRPr sz="1600" b="1">
              <a:solidFill>
                <a:srgbClr val="EEEEE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09" name="Google Shape;109;p24"/>
          <p:cNvSpPr txBox="1"/>
          <p:nvPr/>
        </p:nvSpPr>
        <p:spPr>
          <a:xfrm>
            <a:off x="2384256" y="1203503"/>
            <a:ext cx="7082400" cy="4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1.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Helplines (e.g. 1737)</a:t>
            </a: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2.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Employee Assistance Programmes [E.A.P.]</a:t>
            </a: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3.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Counsellors / Therapists / Psychologists</a:t>
            </a: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4.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General Practitioners / Doctors</a:t>
            </a: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5.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Peer Support Services</a:t>
            </a: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6.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Kaupapa Māori / Pasifika / Local Community Services</a:t>
            </a:r>
            <a:endParaRPr sz="22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endParaRPr sz="17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endParaRPr sz="17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/>
        </p:nvSpPr>
        <p:spPr>
          <a:xfrm>
            <a:off x="2384256" y="1203503"/>
            <a:ext cx="7082400" cy="4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200" b="1">
                <a:latin typeface="Baloo 2"/>
                <a:ea typeface="Baloo 2"/>
                <a:cs typeface="Baloo 2"/>
                <a:sym typeface="Baloo 2"/>
              </a:rPr>
              <a:t>“What do support options look like for you?”</a:t>
            </a:r>
            <a:endParaRPr sz="2200" b="1"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200" b="1">
                <a:latin typeface="Baloo 2"/>
                <a:ea typeface="Baloo 2"/>
                <a:cs typeface="Baloo 2"/>
                <a:sym typeface="Baloo 2"/>
              </a:rPr>
              <a:t>“What do you do to fill your cup up?”</a:t>
            </a:r>
            <a:endParaRPr sz="2200" b="1"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endParaRPr sz="2200"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Could be… going for a run, a cup of tea, talking to your friend, meditation, prayer, mirimiri, creative writing, video games, peer support groups, sports teams...</a:t>
            </a:r>
            <a:endParaRPr sz="2200"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2384256" y="339705"/>
            <a:ext cx="8713800" cy="39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b="1">
                <a:solidFill>
                  <a:srgbClr val="EEEEEE"/>
                </a:solidFill>
                <a:latin typeface="Baloo 2"/>
                <a:ea typeface="Baloo 2"/>
                <a:cs typeface="Baloo 2"/>
                <a:sym typeface="Baloo 2"/>
              </a:rPr>
              <a:t>Support Options: Personal</a:t>
            </a:r>
            <a:endParaRPr sz="1600" b="1">
              <a:solidFill>
                <a:srgbClr val="EEEEE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/>
        </p:nvSpPr>
        <p:spPr>
          <a:xfrm>
            <a:off x="2407200" y="1280075"/>
            <a:ext cx="7117800" cy="4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000" b="1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rPr>
              <a:t>Looking After Ourselves </a:t>
            </a:r>
            <a:endParaRPr sz="3000">
              <a:solidFill>
                <a:srgbClr val="FFFFF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2400">
              <a:solidFill>
                <a:srgbClr val="FFFFFF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/>
        </p:nvSpPr>
        <p:spPr>
          <a:xfrm>
            <a:off x="2384256" y="339705"/>
            <a:ext cx="8713800" cy="39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b="1">
                <a:solidFill>
                  <a:srgbClr val="EEEEEE"/>
                </a:solidFill>
                <a:latin typeface="Baloo 2"/>
                <a:ea typeface="Baloo 2"/>
                <a:cs typeface="Baloo 2"/>
                <a:sym typeface="Baloo 2"/>
              </a:rPr>
              <a:t>Self Support</a:t>
            </a:r>
            <a:endParaRPr sz="1600" b="1">
              <a:solidFill>
                <a:srgbClr val="EEEEE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2384256" y="1203503"/>
            <a:ext cx="7082400" cy="4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How do we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look after ourselves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?</a:t>
            </a: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Referral is good MHFR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if we don’t have time / capacity</a:t>
            </a:r>
            <a:b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Try to be only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one of at least three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supporters</a:t>
            </a:r>
            <a:b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buClr>
                <a:schemeClr val="dk1"/>
              </a:buClr>
              <a:buSzPts val="2200"/>
              <a:buFont typeface="Baloo 2"/>
              <a:buChar char="●"/>
            </a:pP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Debrief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with our own support networks</a:t>
            </a:r>
            <a:b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</a:br>
            <a:endParaRPr sz="22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buSzPts val="2200"/>
              <a:buFont typeface="Baloo 2"/>
              <a:buChar char="●"/>
            </a:pPr>
            <a:r>
              <a:rPr lang="en" sz="2200" b="1">
                <a:latin typeface="Baloo 2"/>
                <a:ea typeface="Baloo 2"/>
                <a:cs typeface="Baloo 2"/>
                <a:sym typeface="Baloo 2"/>
              </a:rPr>
              <a:t>Our own Personal Supports </a:t>
            </a: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list</a:t>
            </a:r>
            <a:endParaRPr sz="2200"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endParaRPr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/>
        </p:nvSpPr>
        <p:spPr>
          <a:xfrm>
            <a:off x="2407200" y="1280075"/>
            <a:ext cx="7117800" cy="4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000" b="1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rPr>
              <a:t>Check Out </a:t>
            </a:r>
            <a:endParaRPr sz="3000">
              <a:solidFill>
                <a:srgbClr val="FFFFF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2400">
              <a:solidFill>
                <a:srgbClr val="FFFFFF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2122475" y="7421331"/>
            <a:ext cx="8077800" cy="2511900"/>
          </a:xfrm>
          <a:prstGeom prst="rect">
            <a:avLst/>
          </a:prstGeom>
          <a:noFill/>
          <a:ln w="3810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5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7" name="Google Shape;137;p29"/>
          <p:cNvSpPr txBox="1"/>
          <p:nvPr/>
        </p:nvSpPr>
        <p:spPr>
          <a:xfrm>
            <a:off x="2899850" y="4496450"/>
            <a:ext cx="3910800" cy="19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uFill>
                  <a:noFill/>
                </a:uFill>
                <a:latin typeface="Baloo 2 Medium"/>
                <a:ea typeface="Baloo 2 Medium"/>
                <a:cs typeface="Baloo 2 Medium"/>
                <a:sym typeface="Baloo 2 Medium"/>
                <a:hlinkClick r:id="rId3"/>
              </a:rPr>
              <a:t>twitter.com/coliberatenz</a:t>
            </a:r>
            <a:r>
              <a:rPr lang="en">
                <a:latin typeface="Baloo 2 Medium"/>
                <a:ea typeface="Baloo 2 Medium"/>
                <a:cs typeface="Baloo 2 Medium"/>
                <a:sym typeface="Baloo 2 Medium"/>
              </a:rPr>
              <a:t> </a:t>
            </a:r>
            <a:br>
              <a:rPr lang="en">
                <a:latin typeface="Baloo 2 Medium"/>
                <a:ea typeface="Baloo 2 Medium"/>
                <a:cs typeface="Baloo 2 Medium"/>
                <a:sym typeface="Baloo 2 Medium"/>
              </a:rPr>
            </a:br>
            <a:r>
              <a:rPr lang="en">
                <a:latin typeface="Baloo 2 Medium"/>
                <a:ea typeface="Baloo 2 Medium"/>
                <a:cs typeface="Baloo 2 Medium"/>
                <a:sym typeface="Baloo 2 Medium"/>
              </a:rPr>
              <a:t>@coliberateNZ</a:t>
            </a:r>
            <a:endParaRPr>
              <a:latin typeface="Baloo 2 Medium"/>
              <a:ea typeface="Baloo 2 Medium"/>
              <a:cs typeface="Baloo 2 Medium"/>
              <a:sym typeface="Baloo 2 Medium"/>
            </a:endParaRPr>
          </a:p>
          <a:p>
            <a:pPr>
              <a:lnSpc>
                <a:spcPct val="150000"/>
              </a:lnSpc>
            </a:pPr>
            <a:endParaRPr>
              <a:latin typeface="Baloo 2 Medium"/>
              <a:ea typeface="Baloo 2 Medium"/>
              <a:cs typeface="Baloo 2 Medium"/>
              <a:sym typeface="Baloo 2 Medium"/>
            </a:endParaRPr>
          </a:p>
          <a:p>
            <a:pPr>
              <a:lnSpc>
                <a:spcPct val="150000"/>
              </a:lnSpc>
            </a:pPr>
            <a:r>
              <a:rPr lang="en">
                <a:uFill>
                  <a:noFill/>
                </a:uFill>
                <a:latin typeface="Baloo 2 Medium"/>
                <a:ea typeface="Baloo 2 Medium"/>
                <a:cs typeface="Baloo 2 Medium"/>
                <a:sym typeface="Baloo 2 Medium"/>
                <a:hlinkClick r:id="rId4"/>
              </a:rPr>
              <a:t>www.facebook.com/coliberate</a:t>
            </a:r>
            <a:endParaRPr>
              <a:latin typeface="Baloo 2 Medium"/>
              <a:ea typeface="Baloo 2 Medium"/>
              <a:cs typeface="Baloo 2 Medium"/>
              <a:sym typeface="Baloo 2 Medium"/>
            </a:endParaRPr>
          </a:p>
          <a:p>
            <a:pPr>
              <a:lnSpc>
                <a:spcPct val="150000"/>
              </a:lnSpc>
            </a:pPr>
            <a:endParaRPr>
              <a:latin typeface="Baloo 2 Medium"/>
              <a:ea typeface="Baloo 2 Medium"/>
              <a:cs typeface="Baloo 2 Medium"/>
              <a:sym typeface="Baloo 2 Medium"/>
            </a:endParaRPr>
          </a:p>
          <a:p>
            <a:pPr>
              <a:lnSpc>
                <a:spcPct val="150000"/>
              </a:lnSpc>
            </a:pPr>
            <a:r>
              <a:rPr lang="en">
                <a:latin typeface="Baloo 2 Medium"/>
                <a:ea typeface="Baloo 2 Medium"/>
                <a:cs typeface="Baloo 2 Medium"/>
                <a:sym typeface="Baloo 2 Medium"/>
              </a:rPr>
              <a:t>@coliberate</a:t>
            </a:r>
            <a:endParaRPr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6720175" y="4496450"/>
            <a:ext cx="4128300" cy="19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uFill>
                  <a:noFill/>
                </a:uFill>
                <a:latin typeface="Baloo 2 Medium"/>
                <a:ea typeface="Baloo 2 Medium"/>
                <a:cs typeface="Baloo 2 Medium"/>
                <a:sym typeface="Baloo 2 Medium"/>
                <a:hlinkClick r:id="rId5"/>
              </a:rPr>
              <a:t>linkedin.com/company/18340454</a:t>
            </a:r>
            <a:r>
              <a:rPr lang="en">
                <a:latin typeface="Baloo 2 Medium"/>
                <a:ea typeface="Baloo 2 Medium"/>
                <a:cs typeface="Baloo 2 Medium"/>
                <a:sym typeface="Baloo 2 Medium"/>
              </a:rPr>
              <a:t>   </a:t>
            </a:r>
            <a:br>
              <a:rPr lang="en">
                <a:latin typeface="Baloo 2 Medium"/>
                <a:ea typeface="Baloo 2 Medium"/>
                <a:cs typeface="Baloo 2 Medium"/>
                <a:sym typeface="Baloo 2 Medium"/>
              </a:rPr>
            </a:br>
            <a:r>
              <a:rPr lang="en">
                <a:latin typeface="Baloo 2 Medium"/>
                <a:ea typeface="Baloo 2 Medium"/>
                <a:cs typeface="Baloo 2 Medium"/>
                <a:sym typeface="Baloo 2 Medium"/>
              </a:rPr>
              <a:t>@coliberate</a:t>
            </a:r>
            <a:endParaRPr>
              <a:latin typeface="Baloo 2 Medium"/>
              <a:ea typeface="Baloo 2 Medium"/>
              <a:cs typeface="Baloo 2 Medium"/>
              <a:sym typeface="Baloo 2 Medium"/>
            </a:endParaRPr>
          </a:p>
          <a:p>
            <a:pPr>
              <a:lnSpc>
                <a:spcPct val="150000"/>
              </a:lnSpc>
            </a:pPr>
            <a:endParaRPr>
              <a:latin typeface="Baloo 2 Medium"/>
              <a:ea typeface="Baloo 2 Medium"/>
              <a:cs typeface="Baloo 2 Medium"/>
              <a:sym typeface="Baloo 2 Medium"/>
            </a:endParaRPr>
          </a:p>
          <a:p>
            <a:pPr>
              <a:lnSpc>
                <a:spcPct val="150000"/>
              </a:lnSpc>
            </a:pPr>
            <a:r>
              <a:rPr lang="en">
                <a:latin typeface="Baloo 2 Medium"/>
                <a:ea typeface="Baloo 2 Medium"/>
                <a:cs typeface="Baloo 2 Medium"/>
                <a:sym typeface="Baloo 2 Medium"/>
              </a:rPr>
              <a:t>hello@coliberate.co.nz</a:t>
            </a:r>
            <a:endParaRPr>
              <a:latin typeface="Baloo 2 Medium"/>
              <a:ea typeface="Baloo 2 Medium"/>
              <a:cs typeface="Baloo 2 Medium"/>
              <a:sym typeface="Baloo 2 Medium"/>
            </a:endParaRPr>
          </a:p>
          <a:p>
            <a:pPr>
              <a:lnSpc>
                <a:spcPct val="150000"/>
              </a:lnSpc>
            </a:pPr>
            <a:endParaRPr>
              <a:latin typeface="Baloo 2 Medium"/>
              <a:ea typeface="Baloo 2 Medium"/>
              <a:cs typeface="Baloo 2 Medium"/>
              <a:sym typeface="Baloo 2 Medium"/>
            </a:endParaRPr>
          </a:p>
          <a:p>
            <a:pPr>
              <a:lnSpc>
                <a:spcPct val="150000"/>
              </a:lnSpc>
            </a:pPr>
            <a:r>
              <a:rPr lang="en">
                <a:uFill>
                  <a:noFill/>
                </a:uFill>
                <a:latin typeface="Baloo 2 Medium"/>
                <a:ea typeface="Baloo 2 Medium"/>
                <a:cs typeface="Baloo 2 Medium"/>
                <a:sym typeface="Baloo 2 Medium"/>
                <a:hlinkClick r:id="rId6"/>
              </a:rPr>
              <a:t>coliberate.co.nz</a:t>
            </a:r>
            <a:endParaRPr>
              <a:latin typeface="Baloo 2 Medium"/>
              <a:ea typeface="Baloo 2 Medium"/>
              <a:cs typeface="Baloo 2 Medium"/>
              <a:sym typeface="Baloo 2 Medium"/>
            </a:endParaRPr>
          </a:p>
          <a:p>
            <a:pPr>
              <a:lnSpc>
                <a:spcPct val="200000"/>
              </a:lnSpc>
            </a:pPr>
            <a:endParaRPr>
              <a:latin typeface="Baloo 2 Medium"/>
              <a:ea typeface="Baloo 2 Medium"/>
              <a:cs typeface="Baloo 2 Medium"/>
              <a:sym typeface="Baloo 2 Medium"/>
            </a:endParaRPr>
          </a:p>
          <a:p>
            <a:pPr algn="r">
              <a:lnSpc>
                <a:spcPct val="115000"/>
              </a:lnSpc>
              <a:spcAft>
                <a:spcPts val="1600"/>
              </a:spcAft>
            </a:pPr>
            <a:endParaRPr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8129" y="5212880"/>
            <a:ext cx="381728" cy="38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1754" y="4549325"/>
            <a:ext cx="428420" cy="42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18125" y="5853100"/>
            <a:ext cx="440000" cy="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18129" y="4572661"/>
            <a:ext cx="381728" cy="38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15100" y="5215263"/>
            <a:ext cx="381724" cy="38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15101" y="5899801"/>
            <a:ext cx="381725" cy="3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/>
          <p:nvPr/>
        </p:nvSpPr>
        <p:spPr>
          <a:xfrm>
            <a:off x="2443425" y="753975"/>
            <a:ext cx="7977900" cy="297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5400" b="1">
                <a:solidFill>
                  <a:srgbClr val="EEEEEE"/>
                </a:solidFill>
                <a:latin typeface="Baloo 2"/>
                <a:ea typeface="Baloo 2"/>
                <a:cs typeface="Baloo 2"/>
                <a:sym typeface="Baloo 2"/>
              </a:rPr>
              <a:t>It’s the little </a:t>
            </a:r>
            <a:endParaRPr sz="5400" b="1">
              <a:solidFill>
                <a:srgbClr val="EEEEEE"/>
              </a:solidFill>
              <a:latin typeface="Baloo 2"/>
              <a:ea typeface="Baloo 2"/>
              <a:cs typeface="Baloo 2"/>
              <a:sym typeface="Baloo 2"/>
            </a:endParaRPr>
          </a:p>
          <a:p>
            <a:r>
              <a:rPr lang="en" sz="5400" b="1">
                <a:solidFill>
                  <a:srgbClr val="EEEEEE"/>
                </a:solidFill>
                <a:latin typeface="Baloo 2"/>
                <a:ea typeface="Baloo 2"/>
                <a:cs typeface="Baloo 2"/>
                <a:sym typeface="Baloo 2"/>
              </a:rPr>
              <a:t>convos that make </a:t>
            </a:r>
            <a:endParaRPr sz="5400" b="1">
              <a:solidFill>
                <a:srgbClr val="EEEEEE"/>
              </a:solidFill>
              <a:latin typeface="Baloo 2"/>
              <a:ea typeface="Baloo 2"/>
              <a:cs typeface="Baloo 2"/>
              <a:sym typeface="Baloo 2"/>
            </a:endParaRPr>
          </a:p>
          <a:p>
            <a:r>
              <a:rPr lang="en" sz="5400" b="1">
                <a:solidFill>
                  <a:srgbClr val="EEEEEE"/>
                </a:solidFill>
                <a:latin typeface="Baloo 2"/>
                <a:ea typeface="Baloo 2"/>
                <a:cs typeface="Baloo 2"/>
                <a:sym typeface="Baloo 2"/>
              </a:rPr>
              <a:t>the biggest difference</a:t>
            </a:r>
            <a:endParaRPr sz="5400" b="1">
              <a:solidFill>
                <a:srgbClr val="EEEEE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>
            <a:off x="2311584" y="3459870"/>
            <a:ext cx="7888800" cy="4671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66675" dir="25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1" name="Google Shape;151;p30"/>
          <p:cNvSpPr txBox="1"/>
          <p:nvPr/>
        </p:nvSpPr>
        <p:spPr>
          <a:xfrm>
            <a:off x="1524000" y="4224150"/>
            <a:ext cx="8557500" cy="4227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000000">
                <a:alpha val="6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2000" b="1">
                <a:solidFill>
                  <a:srgbClr val="EEEEEE"/>
                </a:solidFill>
                <a:latin typeface="Baloo 2"/>
                <a:ea typeface="Baloo 2"/>
                <a:cs typeface="Baloo 2"/>
                <a:sym typeface="Baloo 2"/>
              </a:rPr>
              <a:t>CoLiberate Mental Health First Response</a:t>
            </a:r>
            <a:endParaRPr sz="2000" b="1">
              <a:solidFill>
                <a:srgbClr val="EEEEE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5418336" y="4459253"/>
            <a:ext cx="4663200" cy="3648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000000">
                <a:alpha val="64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endParaRPr sz="1600">
              <a:solidFill>
                <a:srgbClr val="EEEEEE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2492208" y="3504060"/>
            <a:ext cx="75894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" sz="2000" b="1">
                <a:solidFill>
                  <a:srgbClr val="1F8277"/>
                </a:solidFill>
                <a:latin typeface="Baloo 2"/>
                <a:ea typeface="Baloo 2"/>
                <a:cs typeface="Baloo 2"/>
                <a:sym typeface="Baloo 2"/>
              </a:rPr>
              <a:t>Mental Health and Wellbeing</a:t>
            </a:r>
            <a:endParaRPr sz="2000" b="1">
              <a:solidFill>
                <a:srgbClr val="1F8277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/>
        </p:nvSpPr>
        <p:spPr>
          <a:xfrm>
            <a:off x="2407200" y="1280075"/>
            <a:ext cx="7117800" cy="4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000" b="1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rPr>
              <a:t>Check In </a:t>
            </a:r>
            <a:endParaRPr sz="3000">
              <a:solidFill>
                <a:srgbClr val="FFFFF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2400">
              <a:solidFill>
                <a:srgbClr val="FFFFFF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/>
        </p:nvSpPr>
        <p:spPr>
          <a:xfrm>
            <a:off x="2407200" y="1280075"/>
            <a:ext cx="7117800" cy="4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000" b="1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rPr>
              <a:t>Mental Health is a continuum </a:t>
            </a:r>
            <a:endParaRPr sz="3000">
              <a:solidFill>
                <a:srgbClr val="FFFFF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" sz="2400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rPr>
              <a:t>Everyone has mental health and anyone can experience  a mental health challenge </a:t>
            </a:r>
            <a:endParaRPr sz="2400">
              <a:solidFill>
                <a:srgbClr val="FFFFFF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/>
        </p:nvSpPr>
        <p:spPr>
          <a:xfrm>
            <a:off x="2384256" y="325413"/>
            <a:ext cx="8713800" cy="39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>
                <a:solidFill>
                  <a:srgbClr val="EEEEEE"/>
                </a:solidFill>
                <a:latin typeface="Baloo 2 SemiBold"/>
                <a:ea typeface="Baloo 2 SemiBold"/>
                <a:cs typeface="Baloo 2 SemiBold"/>
                <a:sym typeface="Baloo 2 SemiBold"/>
              </a:rPr>
              <a:t>Mental Health Continuum</a:t>
            </a:r>
            <a:endParaRPr sz="1600">
              <a:solidFill>
                <a:srgbClr val="EEEEEE"/>
              </a:solidFill>
              <a:latin typeface="Baloo 2 SemiBold"/>
              <a:ea typeface="Baloo 2 SemiBold"/>
              <a:cs typeface="Baloo 2 SemiBold"/>
              <a:sym typeface="Baloo 2 SemiBold"/>
            </a:endParaRPr>
          </a:p>
        </p:txBody>
      </p:sp>
      <p:pic>
        <p:nvPicPr>
          <p:cNvPr id="76" name="Google Shape;76;p18"/>
          <p:cNvPicPr preferRelativeResize="0"/>
          <p:nvPr/>
        </p:nvPicPr>
        <p:blipFill rotWithShape="1">
          <a:blip r:embed="rId3">
            <a:alphaModFix/>
          </a:blip>
          <a:srcRect l="6899" r="6317" b="32496"/>
          <a:stretch/>
        </p:blipFill>
        <p:spPr>
          <a:xfrm>
            <a:off x="2009687" y="1323525"/>
            <a:ext cx="8172628" cy="397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/>
        </p:nvSpPr>
        <p:spPr>
          <a:xfrm>
            <a:off x="2407200" y="1280075"/>
            <a:ext cx="7117800" cy="4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000" b="1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rPr>
              <a:t>Notice Impact on Life </a:t>
            </a:r>
            <a:endParaRPr sz="3000">
              <a:solidFill>
                <a:srgbClr val="FFFFF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2400">
              <a:solidFill>
                <a:srgbClr val="FFFFFF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/>
        </p:nvSpPr>
        <p:spPr>
          <a:xfrm>
            <a:off x="2384256" y="339705"/>
            <a:ext cx="8713800" cy="39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b="1">
                <a:solidFill>
                  <a:srgbClr val="EEEEEE"/>
                </a:solidFill>
                <a:latin typeface="Baloo 2"/>
                <a:ea typeface="Baloo 2"/>
                <a:cs typeface="Baloo 2"/>
                <a:sym typeface="Baloo 2"/>
              </a:rPr>
              <a:t>Notice Impact on Life</a:t>
            </a:r>
            <a:endParaRPr sz="1600" b="1">
              <a:solidFill>
                <a:srgbClr val="EEEEE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87" name="Google Shape;87;p20"/>
          <p:cNvSpPr txBox="1"/>
          <p:nvPr/>
        </p:nvSpPr>
        <p:spPr>
          <a:xfrm>
            <a:off x="2384256" y="1203503"/>
            <a:ext cx="7082400" cy="4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A: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“What is a chore you dislike, and how does that make you feel?”</a:t>
            </a:r>
            <a:endParaRPr sz="2200" b="1"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spcBef>
                <a:spcPts val="1600"/>
              </a:spcBef>
              <a:buSzPts val="2200"/>
              <a:buFont typeface="Baloo 2"/>
              <a:buChar char="●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Ask </a:t>
            </a:r>
            <a:endParaRPr sz="2200"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buSzPts val="2200"/>
              <a:buFont typeface="Baloo 2"/>
              <a:buChar char="●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Listen for feelings +impact</a:t>
            </a:r>
            <a:endParaRPr sz="2200"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buSzPts val="2200"/>
              <a:buFont typeface="Baloo 2"/>
              <a:buChar char="●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Reflect back feelings + impact</a:t>
            </a:r>
            <a:endParaRPr sz="2200"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buSzPts val="2200"/>
              <a:buFont typeface="Baloo 2"/>
              <a:buChar char="●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Check that your reflection is correct</a:t>
            </a:r>
            <a:br>
              <a:rPr lang="en">
                <a:latin typeface="Baloo 2"/>
                <a:ea typeface="Baloo 2"/>
                <a:cs typeface="Baloo 2"/>
                <a:sym typeface="Baloo 2"/>
              </a:rPr>
            </a:br>
            <a:endParaRPr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endParaRPr>
              <a:solidFill>
                <a:srgbClr val="F8F1E5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endParaRPr>
              <a:solidFill>
                <a:srgbClr val="78909C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/>
        </p:nvSpPr>
        <p:spPr>
          <a:xfrm>
            <a:off x="2407200" y="1280075"/>
            <a:ext cx="7117800" cy="4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000" b="1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rPr>
              <a:t>Validate Feelings + Experiences </a:t>
            </a:r>
            <a:endParaRPr sz="3000">
              <a:solidFill>
                <a:srgbClr val="FFFFF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2400">
              <a:solidFill>
                <a:srgbClr val="FFFFFF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/>
        </p:nvSpPr>
        <p:spPr>
          <a:xfrm>
            <a:off x="2384256" y="339705"/>
            <a:ext cx="8713800" cy="392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b="1">
                <a:solidFill>
                  <a:srgbClr val="EEEEEE"/>
                </a:solidFill>
                <a:latin typeface="Baloo 2"/>
                <a:ea typeface="Baloo 2"/>
                <a:cs typeface="Baloo 2"/>
                <a:sym typeface="Baloo 2"/>
              </a:rPr>
              <a:t>Validate Feelings + Experiences</a:t>
            </a:r>
            <a:endParaRPr sz="1600" b="1">
              <a:solidFill>
                <a:srgbClr val="EEEEE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98" name="Google Shape;98;p22"/>
          <p:cNvSpPr txBox="1"/>
          <p:nvPr/>
        </p:nvSpPr>
        <p:spPr>
          <a:xfrm>
            <a:off x="2384256" y="1203503"/>
            <a:ext cx="7082400" cy="4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A: </a:t>
            </a:r>
            <a:r>
              <a:rPr lang="en" sz="22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 </a:t>
            </a:r>
            <a:r>
              <a:rPr lang="en" sz="22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“What is a chore you dislike, and how does that make you feel?”</a:t>
            </a:r>
            <a:endParaRPr sz="2200" b="1"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spcBef>
                <a:spcPts val="1600"/>
              </a:spcBef>
              <a:buSzPts val="2200"/>
              <a:buFont typeface="Baloo 2"/>
              <a:buChar char="●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Ask </a:t>
            </a:r>
            <a:endParaRPr sz="2200"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buSzPts val="2200"/>
              <a:buFont typeface="Baloo 2"/>
              <a:buChar char="●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Listen for feelings +impact</a:t>
            </a:r>
            <a:endParaRPr sz="2200"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buSzPts val="2200"/>
              <a:buFont typeface="Baloo 2"/>
              <a:buChar char="●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Reflect back feelings + impact</a:t>
            </a:r>
            <a:endParaRPr sz="2200"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buSzPts val="2200"/>
              <a:buFont typeface="Baloo 2"/>
              <a:buChar char="●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Check that your reflection is correct</a:t>
            </a:r>
            <a:endParaRPr sz="2200">
              <a:latin typeface="Baloo 2"/>
              <a:ea typeface="Baloo 2"/>
              <a:cs typeface="Baloo 2"/>
              <a:sym typeface="Baloo 2"/>
            </a:endParaRPr>
          </a:p>
          <a:p>
            <a:pPr marL="457200" indent="-368300">
              <a:lnSpc>
                <a:spcPct val="115000"/>
              </a:lnSpc>
              <a:buSzPts val="2200"/>
              <a:buFont typeface="Baloo 2"/>
              <a:buChar char="●"/>
            </a:pPr>
            <a:r>
              <a:rPr lang="en" sz="2200">
                <a:latin typeface="Baloo 2"/>
                <a:ea typeface="Baloo 2"/>
                <a:cs typeface="Baloo 2"/>
                <a:sym typeface="Baloo 2"/>
              </a:rPr>
              <a:t>Validate feelings + impact</a:t>
            </a:r>
            <a:br>
              <a:rPr lang="en">
                <a:latin typeface="Baloo 2"/>
                <a:ea typeface="Baloo 2"/>
                <a:cs typeface="Baloo 2"/>
                <a:sym typeface="Baloo 2"/>
              </a:rPr>
            </a:br>
            <a:endParaRPr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100"/>
            </a:pPr>
            <a:endParaRPr>
              <a:solidFill>
                <a:srgbClr val="F8F1E5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endParaRPr>
              <a:solidFill>
                <a:srgbClr val="78909C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/>
        </p:nvSpPr>
        <p:spPr>
          <a:xfrm>
            <a:off x="2407200" y="1280075"/>
            <a:ext cx="7117800" cy="43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000" b="1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rPr>
              <a:t>Types of Support </a:t>
            </a:r>
            <a:endParaRPr sz="3000">
              <a:solidFill>
                <a:srgbClr val="FFFFF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2400">
              <a:solidFill>
                <a:srgbClr val="FFFFFF"/>
              </a:solidFill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Widescreen</PresentationFormat>
  <Paragraphs>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Baloo 2 SemiBold</vt:lpstr>
      <vt:lpstr>Baloo 2</vt:lpstr>
      <vt:lpstr>Baloo 2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Tess Casey</cp:lastModifiedBy>
  <cp:revision>1</cp:revision>
  <dcterms:modified xsi:type="dcterms:W3CDTF">2021-06-23T22:22:07Z</dcterms:modified>
</cp:coreProperties>
</file>